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71" r:id="rId5"/>
    <p:sldId id="460" r:id="rId6"/>
    <p:sldId id="464" r:id="rId7"/>
    <p:sldId id="463" r:id="rId8"/>
    <p:sldId id="445" r:id="rId9"/>
    <p:sldId id="446" r:id="rId10"/>
    <p:sldId id="461" r:id="rId11"/>
    <p:sldId id="462" r:id="rId12"/>
    <p:sldId id="444" r:id="rId13"/>
    <p:sldId id="449" r:id="rId14"/>
    <p:sldId id="453" r:id="rId15"/>
    <p:sldId id="452" r:id="rId16"/>
    <p:sldId id="454" r:id="rId17"/>
    <p:sldId id="484" r:id="rId18"/>
    <p:sldId id="485" r:id="rId19"/>
    <p:sldId id="474" r:id="rId20"/>
    <p:sldId id="468" r:id="rId21"/>
    <p:sldId id="476" r:id="rId22"/>
    <p:sldId id="470" r:id="rId23"/>
    <p:sldId id="471" r:id="rId24"/>
    <p:sldId id="472" r:id="rId25"/>
    <p:sldId id="473" r:id="rId26"/>
    <p:sldId id="480" r:id="rId27"/>
    <p:sldId id="481" r:id="rId28"/>
    <p:sldId id="477" r:id="rId29"/>
    <p:sldId id="459" r:id="rId3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rio Gregori" initials="DG" lastIdx="1" clrIdx="0">
    <p:extLst>
      <p:ext uri="{19B8F6BF-5375-455C-9EA6-DF929625EA0E}">
        <p15:presenceInfo xmlns:p15="http://schemas.microsoft.com/office/powerpoint/2012/main" userId="abffcdd432fef4ed" providerId="Windows Live"/>
      </p:ext>
    </p:extLst>
  </p:cmAuthor>
  <p:cmAuthor id="2" name="Honoria Ocagli" initials="HO" lastIdx="1" clrIdx="1">
    <p:extLst>
      <p:ext uri="{19B8F6BF-5375-455C-9EA6-DF929625EA0E}">
        <p15:presenceInfo xmlns:p15="http://schemas.microsoft.com/office/powerpoint/2012/main" userId="Honoria Ocagl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A83573-45B7-44D3-BE60-36F7BAEB8A25}" v="7286" dt="2021-10-16T07:15:15.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Stile medio 1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31" autoAdjust="0"/>
    <p:restoredTop sz="75798" autoAdjust="0"/>
  </p:normalViewPr>
  <p:slideViewPr>
    <p:cSldViewPr snapToGrid="0">
      <p:cViewPr varScale="1">
        <p:scale>
          <a:sx n="51" d="100"/>
          <a:sy n="51" d="100"/>
        </p:scale>
        <p:origin x="1024" y="4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F961BA-36DC-4220-A64B-27BCF6A08469}" type="doc">
      <dgm:prSet loTypeId="urn:microsoft.com/office/officeart/2005/8/layout/process2" loCatId="process" qsTypeId="urn:microsoft.com/office/officeart/2005/8/quickstyle/simple1" qsCatId="simple" csTypeId="urn:microsoft.com/office/officeart/2005/8/colors/accent2_1" csCatId="accent2" phldr="1"/>
      <dgm:spPr/>
      <dgm:t>
        <a:bodyPr/>
        <a:lstStyle/>
        <a:p>
          <a:endParaRPr lang="it-IT"/>
        </a:p>
      </dgm:t>
    </dgm:pt>
    <dgm:pt modelId="{5BC58716-2C06-47BC-9D28-F4540EB8BBF7}">
      <dgm:prSet custT="1"/>
      <dgm:spPr/>
      <dgm:t>
        <a:bodyPr/>
        <a:lstStyle/>
        <a:p>
          <a:r>
            <a:rPr lang="en-GB" sz="1800" dirty="0"/>
            <a:t>Recent literature evidences a high percentage of asymptomatic or </a:t>
          </a:r>
          <a:r>
            <a:rPr lang="en-GB" sz="1800" dirty="0" err="1"/>
            <a:t>paucisymptomatic</a:t>
          </a:r>
          <a:r>
            <a:rPr lang="en-GB" sz="1800" dirty="0"/>
            <a:t> cases among COVID-19 infected subjects. </a:t>
          </a:r>
          <a:endParaRPr lang="it-IT" sz="1800" dirty="0"/>
        </a:p>
      </dgm:t>
    </dgm:pt>
    <dgm:pt modelId="{3EDF0C12-FCE5-4C41-948F-8E5A974D6973}" type="parTrans" cxnId="{B832D948-892A-4322-8EAE-155C2C160B37}">
      <dgm:prSet/>
      <dgm:spPr/>
      <dgm:t>
        <a:bodyPr/>
        <a:lstStyle/>
        <a:p>
          <a:endParaRPr lang="it-IT"/>
        </a:p>
      </dgm:t>
    </dgm:pt>
    <dgm:pt modelId="{4EF495F9-D7B0-40A3-8BAC-7B139778F3D9}" type="sibTrans" cxnId="{B832D948-892A-4322-8EAE-155C2C160B37}">
      <dgm:prSet/>
      <dgm:spPr/>
      <dgm:t>
        <a:bodyPr/>
        <a:lstStyle/>
        <a:p>
          <a:endParaRPr lang="it-IT"/>
        </a:p>
      </dgm:t>
    </dgm:pt>
    <dgm:pt modelId="{A5A459BA-0226-4B1F-98C1-99AFF7FFBFF2}">
      <dgm:prSet custT="1"/>
      <dgm:spPr/>
      <dgm:t>
        <a:bodyPr/>
        <a:lstStyle/>
        <a:p>
          <a:r>
            <a:rPr lang="en-GB" sz="1800" dirty="0"/>
            <a:t>The prevalence estimation for mild-asymptomatic cases is very important given the high contagiousness of the virus. </a:t>
          </a:r>
          <a:endParaRPr lang="it-IT" sz="1800" dirty="0"/>
        </a:p>
      </dgm:t>
    </dgm:pt>
    <dgm:pt modelId="{E29836A7-B090-4C8F-B8FC-150C0CB24303}" type="parTrans" cxnId="{7D0F3B71-BB84-47F2-A2A4-07C197BF27F2}">
      <dgm:prSet/>
      <dgm:spPr/>
      <dgm:t>
        <a:bodyPr/>
        <a:lstStyle/>
        <a:p>
          <a:endParaRPr lang="it-IT"/>
        </a:p>
      </dgm:t>
    </dgm:pt>
    <dgm:pt modelId="{8C24A855-6CC7-4F23-8B56-59C9D8230775}" type="sibTrans" cxnId="{7D0F3B71-BB84-47F2-A2A4-07C197BF27F2}">
      <dgm:prSet/>
      <dgm:spPr/>
      <dgm:t>
        <a:bodyPr/>
        <a:lstStyle/>
        <a:p>
          <a:endParaRPr lang="it-IT"/>
        </a:p>
      </dgm:t>
    </dgm:pt>
    <dgm:pt modelId="{28A4550E-25FF-472D-BBA4-3000FFFAB89C}">
      <dgm:prSet custT="1">
        <dgm:style>
          <a:lnRef idx="0">
            <a:scrgbClr r="0" g="0" b="0"/>
          </a:lnRef>
          <a:fillRef idx="0">
            <a:scrgbClr r="0" g="0" b="0"/>
          </a:fillRef>
          <a:effectRef idx="0">
            <a:scrgbClr r="0" g="0" b="0"/>
          </a:effectRef>
          <a:fontRef idx="minor">
            <a:schemeClr val="lt1"/>
          </a:fontRef>
        </dgm:style>
      </dgm:prSet>
      <dgm:spPr>
        <a:solidFill>
          <a:schemeClr val="accent2">
            <a:alpha val="50000"/>
          </a:schemeClr>
        </a:solidFill>
        <a:ln w="57150">
          <a:solidFill>
            <a:srgbClr val="C00000"/>
          </a:solidFill>
        </a:ln>
      </dgm:spPr>
      <dgm:t>
        <a:bodyPr/>
        <a:lstStyle/>
        <a:p>
          <a:r>
            <a:rPr lang="it-IT" sz="1800" b="1" dirty="0"/>
            <a:t>INCIDENT (</a:t>
          </a:r>
          <a:r>
            <a:rPr lang="it-IT" sz="1800" b="1" dirty="0" err="1"/>
            <a:t>hIddeN</a:t>
          </a:r>
          <a:r>
            <a:rPr lang="it-IT" sz="1800" b="1" dirty="0"/>
            <a:t> CovID-19 </a:t>
          </a:r>
          <a:r>
            <a:rPr lang="it-IT" sz="1800" b="1" dirty="0" err="1"/>
            <a:t>casEs</a:t>
          </a:r>
          <a:r>
            <a:rPr lang="it-IT" sz="1800" b="1" dirty="0"/>
            <a:t> Network </a:t>
          </a:r>
          <a:r>
            <a:rPr lang="it-IT" sz="1800" b="1" dirty="0" err="1"/>
            <a:t>esTimation</a:t>
          </a:r>
          <a:r>
            <a:rPr lang="it-IT" sz="1800" dirty="0"/>
            <a:t>),</a:t>
          </a:r>
        </a:p>
        <a:p>
          <a:r>
            <a:rPr lang="en-GB" sz="1800" dirty="0"/>
            <a:t>aims at estimating the number of undocumented infections of COVID-19 using the NSUM method </a:t>
          </a:r>
          <a:endParaRPr lang="it-IT" sz="1800" dirty="0"/>
        </a:p>
      </dgm:t>
    </dgm:pt>
    <dgm:pt modelId="{7E98C514-5812-4B2E-88C9-2F25F6A297AC}" type="parTrans" cxnId="{B664CCEF-0D9E-4076-BE96-6CCB25E0FC08}">
      <dgm:prSet/>
      <dgm:spPr/>
      <dgm:t>
        <a:bodyPr/>
        <a:lstStyle/>
        <a:p>
          <a:endParaRPr lang="it-IT"/>
        </a:p>
      </dgm:t>
    </dgm:pt>
    <dgm:pt modelId="{C7DAE779-615C-4292-9A30-4518D73AABB8}" type="sibTrans" cxnId="{B664CCEF-0D9E-4076-BE96-6CCB25E0FC08}">
      <dgm:prSet/>
      <dgm:spPr/>
      <dgm:t>
        <a:bodyPr/>
        <a:lstStyle/>
        <a:p>
          <a:endParaRPr lang="it-IT"/>
        </a:p>
      </dgm:t>
    </dgm:pt>
    <dgm:pt modelId="{784548F0-1877-4BD8-8ECB-613057C02EF8}" type="pres">
      <dgm:prSet presAssocID="{EDF961BA-36DC-4220-A64B-27BCF6A08469}" presName="linearFlow" presStyleCnt="0">
        <dgm:presLayoutVars>
          <dgm:resizeHandles val="exact"/>
        </dgm:presLayoutVars>
      </dgm:prSet>
      <dgm:spPr/>
    </dgm:pt>
    <dgm:pt modelId="{8DD3BCF2-36F2-439E-9935-91251791E50C}" type="pres">
      <dgm:prSet presAssocID="{5BC58716-2C06-47BC-9D28-F4540EB8BBF7}" presName="node" presStyleLbl="node1" presStyleIdx="0" presStyleCnt="3" custScaleX="116888">
        <dgm:presLayoutVars>
          <dgm:bulletEnabled val="1"/>
        </dgm:presLayoutVars>
      </dgm:prSet>
      <dgm:spPr/>
    </dgm:pt>
    <dgm:pt modelId="{8D312485-B081-48BC-8826-13C5635435A4}" type="pres">
      <dgm:prSet presAssocID="{4EF495F9-D7B0-40A3-8BAC-7B139778F3D9}" presName="sibTrans" presStyleLbl="sibTrans2D1" presStyleIdx="0" presStyleCnt="2"/>
      <dgm:spPr/>
    </dgm:pt>
    <dgm:pt modelId="{FD7AA228-B418-4C5B-8B2F-01EA1AC069B2}" type="pres">
      <dgm:prSet presAssocID="{4EF495F9-D7B0-40A3-8BAC-7B139778F3D9}" presName="connectorText" presStyleLbl="sibTrans2D1" presStyleIdx="0" presStyleCnt="2"/>
      <dgm:spPr/>
    </dgm:pt>
    <dgm:pt modelId="{7B8414B4-1507-4B9E-8B26-131BAB078811}" type="pres">
      <dgm:prSet presAssocID="{A5A459BA-0226-4B1F-98C1-99AFF7FFBFF2}" presName="node" presStyleLbl="node1" presStyleIdx="1" presStyleCnt="3" custScaleX="116888">
        <dgm:presLayoutVars>
          <dgm:bulletEnabled val="1"/>
        </dgm:presLayoutVars>
      </dgm:prSet>
      <dgm:spPr/>
    </dgm:pt>
    <dgm:pt modelId="{EC26DC55-7A9B-4994-9F4F-13FE8809A0B8}" type="pres">
      <dgm:prSet presAssocID="{8C24A855-6CC7-4F23-8B56-59C9D8230775}" presName="sibTrans" presStyleLbl="sibTrans2D1" presStyleIdx="1" presStyleCnt="2"/>
      <dgm:spPr/>
    </dgm:pt>
    <dgm:pt modelId="{4DB4DD18-131E-4989-A669-D088A8978FC1}" type="pres">
      <dgm:prSet presAssocID="{8C24A855-6CC7-4F23-8B56-59C9D8230775}" presName="connectorText" presStyleLbl="sibTrans2D1" presStyleIdx="1" presStyleCnt="2"/>
      <dgm:spPr/>
    </dgm:pt>
    <dgm:pt modelId="{C224B46F-5D02-4DE3-B8CE-B0913C3978C8}" type="pres">
      <dgm:prSet presAssocID="{28A4550E-25FF-472D-BBA4-3000FFFAB89C}" presName="node" presStyleLbl="node1" presStyleIdx="2" presStyleCnt="3" custScaleX="116888">
        <dgm:presLayoutVars>
          <dgm:bulletEnabled val="1"/>
        </dgm:presLayoutVars>
      </dgm:prSet>
      <dgm:spPr/>
    </dgm:pt>
  </dgm:ptLst>
  <dgm:cxnLst>
    <dgm:cxn modelId="{07073035-0DB2-4D4D-B0C2-47C0D6F83B77}" type="presOf" srcId="{4EF495F9-D7B0-40A3-8BAC-7B139778F3D9}" destId="{FD7AA228-B418-4C5B-8B2F-01EA1AC069B2}" srcOrd="1" destOrd="0" presId="urn:microsoft.com/office/officeart/2005/8/layout/process2"/>
    <dgm:cxn modelId="{43FEAE5E-9790-41DF-AB52-1907A06D872D}" type="presOf" srcId="{28A4550E-25FF-472D-BBA4-3000FFFAB89C}" destId="{C224B46F-5D02-4DE3-B8CE-B0913C3978C8}" srcOrd="0" destOrd="0" presId="urn:microsoft.com/office/officeart/2005/8/layout/process2"/>
    <dgm:cxn modelId="{32C06167-740D-46A1-BD2C-F693478F1C31}" type="presOf" srcId="{8C24A855-6CC7-4F23-8B56-59C9D8230775}" destId="{EC26DC55-7A9B-4994-9F4F-13FE8809A0B8}" srcOrd="0" destOrd="0" presId="urn:microsoft.com/office/officeart/2005/8/layout/process2"/>
    <dgm:cxn modelId="{B832D948-892A-4322-8EAE-155C2C160B37}" srcId="{EDF961BA-36DC-4220-A64B-27BCF6A08469}" destId="{5BC58716-2C06-47BC-9D28-F4540EB8BBF7}" srcOrd="0" destOrd="0" parTransId="{3EDF0C12-FCE5-4C41-948F-8E5A974D6973}" sibTransId="{4EF495F9-D7B0-40A3-8BAC-7B139778F3D9}"/>
    <dgm:cxn modelId="{7D0F3B71-BB84-47F2-A2A4-07C197BF27F2}" srcId="{EDF961BA-36DC-4220-A64B-27BCF6A08469}" destId="{A5A459BA-0226-4B1F-98C1-99AFF7FFBFF2}" srcOrd="1" destOrd="0" parTransId="{E29836A7-B090-4C8F-B8FC-150C0CB24303}" sibTransId="{8C24A855-6CC7-4F23-8B56-59C9D8230775}"/>
    <dgm:cxn modelId="{B166DA8D-4658-4505-B973-AA0477E14394}" type="presOf" srcId="{4EF495F9-D7B0-40A3-8BAC-7B139778F3D9}" destId="{8D312485-B081-48BC-8826-13C5635435A4}" srcOrd="0" destOrd="0" presId="urn:microsoft.com/office/officeart/2005/8/layout/process2"/>
    <dgm:cxn modelId="{3914B3A1-40C5-4CBC-944B-8E9AB32552E7}" type="presOf" srcId="{EDF961BA-36DC-4220-A64B-27BCF6A08469}" destId="{784548F0-1877-4BD8-8ECB-613057C02EF8}" srcOrd="0" destOrd="0" presId="urn:microsoft.com/office/officeart/2005/8/layout/process2"/>
    <dgm:cxn modelId="{434E3CCA-5667-412E-AF2B-3C61D45E9BB6}" type="presOf" srcId="{A5A459BA-0226-4B1F-98C1-99AFF7FFBFF2}" destId="{7B8414B4-1507-4B9E-8B26-131BAB078811}" srcOrd="0" destOrd="0" presId="urn:microsoft.com/office/officeart/2005/8/layout/process2"/>
    <dgm:cxn modelId="{45B179CA-D0B7-4979-BF84-EBB287F961F2}" type="presOf" srcId="{5BC58716-2C06-47BC-9D28-F4540EB8BBF7}" destId="{8DD3BCF2-36F2-439E-9935-91251791E50C}" srcOrd="0" destOrd="0" presId="urn:microsoft.com/office/officeart/2005/8/layout/process2"/>
    <dgm:cxn modelId="{B664CCEF-0D9E-4076-BE96-6CCB25E0FC08}" srcId="{EDF961BA-36DC-4220-A64B-27BCF6A08469}" destId="{28A4550E-25FF-472D-BBA4-3000FFFAB89C}" srcOrd="2" destOrd="0" parTransId="{7E98C514-5812-4B2E-88C9-2F25F6A297AC}" sibTransId="{C7DAE779-615C-4292-9A30-4518D73AABB8}"/>
    <dgm:cxn modelId="{817C33FC-7F06-4812-92FD-7E6829F35310}" type="presOf" srcId="{8C24A855-6CC7-4F23-8B56-59C9D8230775}" destId="{4DB4DD18-131E-4989-A669-D088A8978FC1}" srcOrd="1" destOrd="0" presId="urn:microsoft.com/office/officeart/2005/8/layout/process2"/>
    <dgm:cxn modelId="{B5B5D05A-7981-43BE-8917-93BC3B2689E8}" type="presParOf" srcId="{784548F0-1877-4BD8-8ECB-613057C02EF8}" destId="{8DD3BCF2-36F2-439E-9935-91251791E50C}" srcOrd="0" destOrd="0" presId="urn:microsoft.com/office/officeart/2005/8/layout/process2"/>
    <dgm:cxn modelId="{2FB35942-4EFA-4D8E-9F65-EA89254A9CD1}" type="presParOf" srcId="{784548F0-1877-4BD8-8ECB-613057C02EF8}" destId="{8D312485-B081-48BC-8826-13C5635435A4}" srcOrd="1" destOrd="0" presId="urn:microsoft.com/office/officeart/2005/8/layout/process2"/>
    <dgm:cxn modelId="{32553D4B-B2CE-4C5D-B6B7-CE26D4BBE95C}" type="presParOf" srcId="{8D312485-B081-48BC-8826-13C5635435A4}" destId="{FD7AA228-B418-4C5B-8B2F-01EA1AC069B2}" srcOrd="0" destOrd="0" presId="urn:microsoft.com/office/officeart/2005/8/layout/process2"/>
    <dgm:cxn modelId="{61A0BF49-FC3C-468E-AFFA-4AE25686E14D}" type="presParOf" srcId="{784548F0-1877-4BD8-8ECB-613057C02EF8}" destId="{7B8414B4-1507-4B9E-8B26-131BAB078811}" srcOrd="2" destOrd="0" presId="urn:microsoft.com/office/officeart/2005/8/layout/process2"/>
    <dgm:cxn modelId="{45C48D66-3FE1-45F7-BB5F-211495A2C476}" type="presParOf" srcId="{784548F0-1877-4BD8-8ECB-613057C02EF8}" destId="{EC26DC55-7A9B-4994-9F4F-13FE8809A0B8}" srcOrd="3" destOrd="0" presId="urn:microsoft.com/office/officeart/2005/8/layout/process2"/>
    <dgm:cxn modelId="{28C7D1BF-F69E-4832-822E-88407C312368}" type="presParOf" srcId="{EC26DC55-7A9B-4994-9F4F-13FE8809A0B8}" destId="{4DB4DD18-131E-4989-A669-D088A8978FC1}" srcOrd="0" destOrd="0" presId="urn:microsoft.com/office/officeart/2005/8/layout/process2"/>
    <dgm:cxn modelId="{D6462CB3-CD55-46E4-9395-8E13A0AB2338}" type="presParOf" srcId="{784548F0-1877-4BD8-8ECB-613057C02EF8}" destId="{C224B46F-5D02-4DE3-B8CE-B0913C3978C8}" srcOrd="4"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141F1B-C505-486F-A023-BF90BCF39FB5}"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it-IT"/>
        </a:p>
      </dgm:t>
    </dgm:pt>
    <dgm:pt modelId="{F51C9F62-F34A-42BE-8D32-DC786B55C1E9}">
      <dgm:prSet custT="1"/>
      <dgm:spPr/>
      <dgm:t>
        <a:bodyPr/>
        <a:lstStyle/>
        <a:p>
          <a:r>
            <a:rPr lang="en-US" sz="2400" b="1" dirty="0"/>
            <a:t>Study design</a:t>
          </a:r>
        </a:p>
      </dgm:t>
    </dgm:pt>
    <dgm:pt modelId="{9CDDA9DD-7A70-4B43-8BBB-9CB697E32F77}" type="parTrans" cxnId="{52100039-58E6-4A5F-8994-D78C23FA208E}">
      <dgm:prSet/>
      <dgm:spPr/>
      <dgm:t>
        <a:bodyPr/>
        <a:lstStyle/>
        <a:p>
          <a:endParaRPr lang="it-IT"/>
        </a:p>
      </dgm:t>
    </dgm:pt>
    <dgm:pt modelId="{7421DC00-01D5-4143-8468-371D9666923E}" type="sibTrans" cxnId="{52100039-58E6-4A5F-8994-D78C23FA208E}">
      <dgm:prSet/>
      <dgm:spPr/>
      <dgm:t>
        <a:bodyPr/>
        <a:lstStyle/>
        <a:p>
          <a:endParaRPr lang="it-IT"/>
        </a:p>
      </dgm:t>
    </dgm:pt>
    <dgm:pt modelId="{EB52E94A-4D4C-4934-BFDC-B8F1C2430ECA}">
      <dgm:prSet custT="1"/>
      <dgm:spPr/>
      <dgm:t>
        <a:bodyPr/>
        <a:lstStyle/>
        <a:p>
          <a:pPr>
            <a:lnSpc>
              <a:spcPct val="100000"/>
            </a:lnSpc>
          </a:pPr>
          <a:r>
            <a:rPr lang="en-GB" sz="2400" b="1" dirty="0"/>
            <a:t> Sample size</a:t>
          </a:r>
          <a:endParaRPr lang="it-IT" sz="2400" b="1" dirty="0"/>
        </a:p>
      </dgm:t>
    </dgm:pt>
    <dgm:pt modelId="{991FEBA6-6710-46CF-A64D-8E8CA6E7CA76}" type="parTrans" cxnId="{DADEDE0B-48A7-4C84-921C-48AABAF56BC7}">
      <dgm:prSet/>
      <dgm:spPr/>
      <dgm:t>
        <a:bodyPr/>
        <a:lstStyle/>
        <a:p>
          <a:endParaRPr lang="it-IT"/>
        </a:p>
      </dgm:t>
    </dgm:pt>
    <dgm:pt modelId="{6F88B670-A6ED-4914-B5A1-E3971CA2CFF7}" type="sibTrans" cxnId="{DADEDE0B-48A7-4C84-921C-48AABAF56BC7}">
      <dgm:prSet/>
      <dgm:spPr/>
      <dgm:t>
        <a:bodyPr/>
        <a:lstStyle/>
        <a:p>
          <a:endParaRPr lang="it-IT"/>
        </a:p>
      </dgm:t>
    </dgm:pt>
    <dgm:pt modelId="{F2006B8B-7C7E-4A96-969A-B4FFFB5A4FAE}">
      <dgm:prSet custT="1"/>
      <dgm:spPr/>
      <dgm:t>
        <a:bodyPr/>
        <a:lstStyle/>
        <a:p>
          <a:r>
            <a:rPr lang="it-IT" sz="2400" b="1" dirty="0" err="1"/>
            <a:t>Inclusion</a:t>
          </a:r>
          <a:r>
            <a:rPr lang="it-IT" sz="2400" b="1" dirty="0"/>
            <a:t> </a:t>
          </a:r>
          <a:r>
            <a:rPr lang="it-IT" sz="2400" b="1" dirty="0" err="1"/>
            <a:t>criteria</a:t>
          </a:r>
          <a:endParaRPr lang="it-IT" sz="2400" b="1" dirty="0"/>
        </a:p>
      </dgm:t>
    </dgm:pt>
    <dgm:pt modelId="{AC423386-6CF9-4E4D-9F78-B620179B5338}" type="sibTrans" cxnId="{1E448D51-77BE-47C5-8E9C-A5BDD1C97C54}">
      <dgm:prSet/>
      <dgm:spPr/>
      <dgm:t>
        <a:bodyPr/>
        <a:lstStyle/>
        <a:p>
          <a:endParaRPr lang="it-IT"/>
        </a:p>
      </dgm:t>
    </dgm:pt>
    <dgm:pt modelId="{B7A0F226-BA98-423A-914F-6D485B6D8B58}" type="parTrans" cxnId="{1E448D51-77BE-47C5-8E9C-A5BDD1C97C54}">
      <dgm:prSet/>
      <dgm:spPr/>
      <dgm:t>
        <a:bodyPr/>
        <a:lstStyle/>
        <a:p>
          <a:endParaRPr lang="it-IT"/>
        </a:p>
      </dgm:t>
    </dgm:pt>
    <dgm:pt modelId="{A738822A-59A5-4E63-B8C8-9F647C057039}">
      <dgm:prSet custT="1"/>
      <dgm:spPr/>
      <dgm:t>
        <a:bodyPr/>
        <a:lstStyle/>
        <a:p>
          <a:r>
            <a:rPr lang="en-US" sz="2000" dirty="0"/>
            <a:t>Snowball social network sampling</a:t>
          </a:r>
        </a:p>
      </dgm:t>
    </dgm:pt>
    <dgm:pt modelId="{CDD0F345-D7B4-4A74-B294-2B9FB66BA00F}" type="parTrans" cxnId="{51603912-E2A3-4FE4-AA87-6F89AA12B61D}">
      <dgm:prSet/>
      <dgm:spPr/>
      <dgm:t>
        <a:bodyPr/>
        <a:lstStyle/>
        <a:p>
          <a:endParaRPr lang="en-GB"/>
        </a:p>
      </dgm:t>
    </dgm:pt>
    <dgm:pt modelId="{41B37CD3-CE64-41B4-86B6-472727F1174B}" type="sibTrans" cxnId="{51603912-E2A3-4FE4-AA87-6F89AA12B61D}">
      <dgm:prSet/>
      <dgm:spPr/>
      <dgm:t>
        <a:bodyPr/>
        <a:lstStyle/>
        <a:p>
          <a:endParaRPr lang="en-GB"/>
        </a:p>
      </dgm:t>
    </dgm:pt>
    <dgm:pt modelId="{51240F69-9900-4468-9D2C-8E6192ED04CA}">
      <dgm:prSet custT="1"/>
      <dgm:spPr/>
      <dgm:t>
        <a:bodyPr/>
        <a:lstStyle/>
        <a:p>
          <a:r>
            <a:rPr lang="en-GB" sz="2000" dirty="0"/>
            <a:t>Structured only for electronically diffusion</a:t>
          </a:r>
          <a:endParaRPr lang="it-IT" sz="2000" dirty="0"/>
        </a:p>
        <a:p>
          <a:r>
            <a:rPr lang="it-IT" sz="2000" dirty="0"/>
            <a:t>(</a:t>
          </a:r>
          <a:r>
            <a:rPr lang="it-IT" sz="2000" dirty="0" err="1"/>
            <a:t>created</a:t>
          </a:r>
          <a:r>
            <a:rPr lang="it-IT" sz="2000" dirty="0"/>
            <a:t> in </a:t>
          </a:r>
          <a:r>
            <a:rPr lang="it-IT" sz="2000" dirty="0" err="1"/>
            <a:t>LimeSurvey</a:t>
          </a:r>
          <a:r>
            <a:rPr lang="it-IT" sz="2000" dirty="0"/>
            <a:t> </a:t>
          </a:r>
          <a:r>
            <a:rPr lang="en-US" sz="2000" dirty="0"/>
            <a:t>- GmbH, Hamburg/German)</a:t>
          </a:r>
        </a:p>
      </dgm:t>
    </dgm:pt>
    <dgm:pt modelId="{C01FD516-58F5-437B-AED0-E6EAA2DD5D8A}" type="parTrans" cxnId="{3340D270-3BA4-4F82-B15F-DF6B265824E9}">
      <dgm:prSet/>
      <dgm:spPr/>
      <dgm:t>
        <a:bodyPr/>
        <a:lstStyle/>
        <a:p>
          <a:endParaRPr lang="en-GB"/>
        </a:p>
      </dgm:t>
    </dgm:pt>
    <dgm:pt modelId="{23252C04-A6FC-4F0C-A71C-9DD045FDAB59}" type="sibTrans" cxnId="{3340D270-3BA4-4F82-B15F-DF6B265824E9}">
      <dgm:prSet/>
      <dgm:spPr/>
      <dgm:t>
        <a:bodyPr/>
        <a:lstStyle/>
        <a:p>
          <a:endParaRPr lang="en-GB"/>
        </a:p>
      </dgm:t>
    </dgm:pt>
    <dgm:pt modelId="{8A1F6176-1748-4B55-AA2C-49185382CE64}">
      <dgm:prSet custT="1"/>
      <dgm:spPr/>
      <dgm:t>
        <a:bodyPr/>
        <a:lstStyle/>
        <a:p>
          <a:r>
            <a:rPr lang="en-US" sz="2400" b="1" dirty="0"/>
            <a:t>Procedures</a:t>
          </a:r>
        </a:p>
      </dgm:t>
    </dgm:pt>
    <dgm:pt modelId="{2960A31E-637C-4B2F-9E7F-4AA4FE1F0B9B}" type="parTrans" cxnId="{053CFDA3-AAC8-4D5A-87CC-A28FD68E391E}">
      <dgm:prSet/>
      <dgm:spPr/>
      <dgm:t>
        <a:bodyPr/>
        <a:lstStyle/>
        <a:p>
          <a:endParaRPr lang="en-GB"/>
        </a:p>
      </dgm:t>
    </dgm:pt>
    <dgm:pt modelId="{C62685EF-7818-471E-ABD0-BDA3BC6C3221}" type="sibTrans" cxnId="{053CFDA3-AAC8-4D5A-87CC-A28FD68E391E}">
      <dgm:prSet/>
      <dgm:spPr/>
      <dgm:t>
        <a:bodyPr/>
        <a:lstStyle/>
        <a:p>
          <a:endParaRPr lang="en-GB"/>
        </a:p>
      </dgm:t>
    </dgm:pt>
    <dgm:pt modelId="{86A9C490-9126-4C78-B97F-D4B2350CFC2C}">
      <dgm:prSet custT="1"/>
      <dgm:spPr/>
      <dgm:t>
        <a:bodyPr/>
        <a:lstStyle/>
        <a:p>
          <a:r>
            <a:rPr lang="it-IT" sz="2000" dirty="0"/>
            <a:t>&gt;16 </a:t>
          </a:r>
          <a:r>
            <a:rPr lang="it-IT" sz="2000" dirty="0" err="1"/>
            <a:t>years</a:t>
          </a:r>
          <a:r>
            <a:rPr lang="it-IT" sz="2000" dirty="0"/>
            <a:t> </a:t>
          </a:r>
          <a:r>
            <a:rPr lang="it-IT" sz="2000" dirty="0" err="1"/>
            <a:t>old</a:t>
          </a:r>
          <a:endParaRPr lang="it-IT" sz="2000" dirty="0"/>
        </a:p>
      </dgm:t>
    </dgm:pt>
    <dgm:pt modelId="{809CC8BB-3FE3-4AC3-B134-349095065671}" type="parTrans" cxnId="{A5AD3181-0C20-4A25-B840-F7333F506642}">
      <dgm:prSet/>
      <dgm:spPr/>
      <dgm:t>
        <a:bodyPr/>
        <a:lstStyle/>
        <a:p>
          <a:endParaRPr lang="en-GB"/>
        </a:p>
      </dgm:t>
    </dgm:pt>
    <dgm:pt modelId="{5A6CE8DB-887F-4EF2-B085-109A2E8143A1}" type="sibTrans" cxnId="{A5AD3181-0C20-4A25-B840-F7333F506642}">
      <dgm:prSet/>
      <dgm:spPr/>
      <dgm:t>
        <a:bodyPr/>
        <a:lstStyle/>
        <a:p>
          <a:endParaRPr lang="en-GB"/>
        </a:p>
      </dgm:t>
    </dgm:pt>
    <dgm:pt modelId="{4200028C-7522-41A8-9A47-EABB6FC215B1}">
      <dgm:prSet custT="1"/>
      <dgm:spPr/>
      <dgm:t>
        <a:bodyPr/>
        <a:lstStyle/>
        <a:p>
          <a:r>
            <a:rPr lang="it-IT" sz="2000" dirty="0" err="1"/>
            <a:t>Informed</a:t>
          </a:r>
          <a:r>
            <a:rPr lang="it-IT" sz="2000" dirty="0"/>
            <a:t> </a:t>
          </a:r>
          <a:r>
            <a:rPr lang="it-IT" sz="2000" dirty="0" err="1"/>
            <a:t>consent</a:t>
          </a:r>
          <a:endParaRPr lang="it-IT" sz="2000" dirty="0"/>
        </a:p>
      </dgm:t>
    </dgm:pt>
    <dgm:pt modelId="{779549CC-2750-4921-B1B5-F984B1C6030A}" type="parTrans" cxnId="{66AFEFE4-8EBB-4771-9565-C8DA4A1F8E6C}">
      <dgm:prSet/>
      <dgm:spPr/>
      <dgm:t>
        <a:bodyPr/>
        <a:lstStyle/>
        <a:p>
          <a:endParaRPr lang="en-GB"/>
        </a:p>
      </dgm:t>
    </dgm:pt>
    <dgm:pt modelId="{0DB778FC-5BD1-425E-84F8-2840CABBE83E}" type="sibTrans" cxnId="{66AFEFE4-8EBB-4771-9565-C8DA4A1F8E6C}">
      <dgm:prSet/>
      <dgm:spPr/>
      <dgm:t>
        <a:bodyPr/>
        <a:lstStyle/>
        <a:p>
          <a:endParaRPr lang="en-GB"/>
        </a:p>
      </dgm:t>
    </dgm:pt>
    <dgm:pt modelId="{FE3D940A-87CF-4EF6-9EB8-3DF0AAE63628}">
      <dgm:prSet custT="1"/>
      <dgm:spPr/>
      <dgm:t>
        <a:bodyPr/>
        <a:lstStyle/>
        <a:p>
          <a:pPr>
            <a:lnSpc>
              <a:spcPct val="100000"/>
            </a:lnSpc>
          </a:pPr>
          <a:r>
            <a:rPr lang="en-GB" sz="2000" dirty="0"/>
            <a:t>The computed study size is of 2178 responders (conservative proportion, 2.1% error rate)</a:t>
          </a:r>
          <a:endParaRPr lang="it-IT" sz="2000" dirty="0"/>
        </a:p>
      </dgm:t>
    </dgm:pt>
    <dgm:pt modelId="{FD382F1B-E672-462D-8A95-BFA9648A90CA}" type="parTrans" cxnId="{E3A51FE0-1AD6-40E4-B84B-6C8A43F11912}">
      <dgm:prSet/>
      <dgm:spPr/>
      <dgm:t>
        <a:bodyPr/>
        <a:lstStyle/>
        <a:p>
          <a:endParaRPr lang="en-GB"/>
        </a:p>
      </dgm:t>
    </dgm:pt>
    <dgm:pt modelId="{8B937B00-5E3F-4560-98FF-53F3FC61DE71}" type="sibTrans" cxnId="{E3A51FE0-1AD6-40E4-B84B-6C8A43F11912}">
      <dgm:prSet/>
      <dgm:spPr/>
      <dgm:t>
        <a:bodyPr/>
        <a:lstStyle/>
        <a:p>
          <a:endParaRPr lang="en-GB"/>
        </a:p>
      </dgm:t>
    </dgm:pt>
    <dgm:pt modelId="{639CD666-309E-4C51-B629-44DAEC95414F}" type="pres">
      <dgm:prSet presAssocID="{67141F1B-C505-486F-A023-BF90BCF39FB5}" presName="Name0" presStyleCnt="0">
        <dgm:presLayoutVars>
          <dgm:dir/>
          <dgm:animLvl val="lvl"/>
          <dgm:resizeHandles val="exact"/>
        </dgm:presLayoutVars>
      </dgm:prSet>
      <dgm:spPr/>
    </dgm:pt>
    <dgm:pt modelId="{F59B667D-1417-4842-923A-1324803F64E1}" type="pres">
      <dgm:prSet presAssocID="{F51C9F62-F34A-42BE-8D32-DC786B55C1E9}" presName="composite" presStyleCnt="0"/>
      <dgm:spPr/>
    </dgm:pt>
    <dgm:pt modelId="{45F1C289-43A0-4D9F-8C4A-A825B262B6A8}" type="pres">
      <dgm:prSet presAssocID="{F51C9F62-F34A-42BE-8D32-DC786B55C1E9}" presName="parTx" presStyleLbl="alignNode1" presStyleIdx="0" presStyleCnt="4">
        <dgm:presLayoutVars>
          <dgm:chMax val="0"/>
          <dgm:chPref val="0"/>
          <dgm:bulletEnabled val="1"/>
        </dgm:presLayoutVars>
      </dgm:prSet>
      <dgm:spPr/>
    </dgm:pt>
    <dgm:pt modelId="{9C07DF69-6034-4A83-985F-53B24901238E}" type="pres">
      <dgm:prSet presAssocID="{F51C9F62-F34A-42BE-8D32-DC786B55C1E9}" presName="desTx" presStyleLbl="alignAccFollowNode1" presStyleIdx="0" presStyleCnt="4">
        <dgm:presLayoutVars>
          <dgm:bulletEnabled val="1"/>
        </dgm:presLayoutVars>
      </dgm:prSet>
      <dgm:spPr/>
    </dgm:pt>
    <dgm:pt modelId="{0C8CD45C-9F31-42E4-A92D-C9F83A007137}" type="pres">
      <dgm:prSet presAssocID="{7421DC00-01D5-4143-8468-371D9666923E}" presName="space" presStyleCnt="0"/>
      <dgm:spPr/>
    </dgm:pt>
    <dgm:pt modelId="{D8F702E5-BCD0-49D5-945D-9ECCB4830030}" type="pres">
      <dgm:prSet presAssocID="{8A1F6176-1748-4B55-AA2C-49185382CE64}" presName="composite" presStyleCnt="0"/>
      <dgm:spPr/>
    </dgm:pt>
    <dgm:pt modelId="{380EDDB5-A9B2-4205-85D5-016F43E84B58}" type="pres">
      <dgm:prSet presAssocID="{8A1F6176-1748-4B55-AA2C-49185382CE64}" presName="parTx" presStyleLbl="alignNode1" presStyleIdx="1" presStyleCnt="4">
        <dgm:presLayoutVars>
          <dgm:chMax val="0"/>
          <dgm:chPref val="0"/>
          <dgm:bulletEnabled val="1"/>
        </dgm:presLayoutVars>
      </dgm:prSet>
      <dgm:spPr/>
    </dgm:pt>
    <dgm:pt modelId="{E6ACD81F-4AC9-4A2C-A883-BECF1CA315F0}" type="pres">
      <dgm:prSet presAssocID="{8A1F6176-1748-4B55-AA2C-49185382CE64}" presName="desTx" presStyleLbl="alignAccFollowNode1" presStyleIdx="1" presStyleCnt="4">
        <dgm:presLayoutVars>
          <dgm:bulletEnabled val="1"/>
        </dgm:presLayoutVars>
      </dgm:prSet>
      <dgm:spPr/>
    </dgm:pt>
    <dgm:pt modelId="{934E33E4-0079-411D-A65B-669EEADA232D}" type="pres">
      <dgm:prSet presAssocID="{C62685EF-7818-471E-ABD0-BDA3BC6C3221}" presName="space" presStyleCnt="0"/>
      <dgm:spPr/>
    </dgm:pt>
    <dgm:pt modelId="{DB489C0D-EAEC-458B-8B77-AD2A6D3FAD02}" type="pres">
      <dgm:prSet presAssocID="{F2006B8B-7C7E-4A96-969A-B4FFFB5A4FAE}" presName="composite" presStyleCnt="0"/>
      <dgm:spPr/>
    </dgm:pt>
    <dgm:pt modelId="{612D13B3-A278-43AF-9CD5-4035CE4209A5}" type="pres">
      <dgm:prSet presAssocID="{F2006B8B-7C7E-4A96-969A-B4FFFB5A4FAE}" presName="parTx" presStyleLbl="alignNode1" presStyleIdx="2" presStyleCnt="4">
        <dgm:presLayoutVars>
          <dgm:chMax val="0"/>
          <dgm:chPref val="0"/>
          <dgm:bulletEnabled val="1"/>
        </dgm:presLayoutVars>
      </dgm:prSet>
      <dgm:spPr/>
    </dgm:pt>
    <dgm:pt modelId="{C4AA2B9F-2AB5-431D-9751-017988DD2C80}" type="pres">
      <dgm:prSet presAssocID="{F2006B8B-7C7E-4A96-969A-B4FFFB5A4FAE}" presName="desTx" presStyleLbl="alignAccFollowNode1" presStyleIdx="2" presStyleCnt="4">
        <dgm:presLayoutVars>
          <dgm:bulletEnabled val="1"/>
        </dgm:presLayoutVars>
      </dgm:prSet>
      <dgm:spPr/>
    </dgm:pt>
    <dgm:pt modelId="{687B3DB8-08F4-4533-93D7-6CDFEFCA7715}" type="pres">
      <dgm:prSet presAssocID="{AC423386-6CF9-4E4D-9F78-B620179B5338}" presName="space" presStyleCnt="0"/>
      <dgm:spPr/>
    </dgm:pt>
    <dgm:pt modelId="{49483DEE-FF63-4BB4-9E76-D29B4E61419B}" type="pres">
      <dgm:prSet presAssocID="{EB52E94A-4D4C-4934-BFDC-B8F1C2430ECA}" presName="composite" presStyleCnt="0"/>
      <dgm:spPr/>
    </dgm:pt>
    <dgm:pt modelId="{3D74E4C6-29DC-457D-8483-C59BA22DA39E}" type="pres">
      <dgm:prSet presAssocID="{EB52E94A-4D4C-4934-BFDC-B8F1C2430ECA}" presName="parTx" presStyleLbl="alignNode1" presStyleIdx="3" presStyleCnt="4">
        <dgm:presLayoutVars>
          <dgm:chMax val="0"/>
          <dgm:chPref val="0"/>
          <dgm:bulletEnabled val="1"/>
        </dgm:presLayoutVars>
      </dgm:prSet>
      <dgm:spPr/>
    </dgm:pt>
    <dgm:pt modelId="{1F3BC1D0-055A-4B49-9184-EF087239DD57}" type="pres">
      <dgm:prSet presAssocID="{EB52E94A-4D4C-4934-BFDC-B8F1C2430ECA}" presName="desTx" presStyleLbl="alignAccFollowNode1" presStyleIdx="3" presStyleCnt="4">
        <dgm:presLayoutVars>
          <dgm:bulletEnabled val="1"/>
        </dgm:presLayoutVars>
      </dgm:prSet>
      <dgm:spPr/>
    </dgm:pt>
  </dgm:ptLst>
  <dgm:cxnLst>
    <dgm:cxn modelId="{DADEDE0B-48A7-4C84-921C-48AABAF56BC7}" srcId="{67141F1B-C505-486F-A023-BF90BCF39FB5}" destId="{EB52E94A-4D4C-4934-BFDC-B8F1C2430ECA}" srcOrd="3" destOrd="0" parTransId="{991FEBA6-6710-46CF-A64D-8E8CA6E7CA76}" sibTransId="{6F88B670-A6ED-4914-B5A1-E3971CA2CFF7}"/>
    <dgm:cxn modelId="{51603912-E2A3-4FE4-AA87-6F89AA12B61D}" srcId="{F51C9F62-F34A-42BE-8D32-DC786B55C1E9}" destId="{A738822A-59A5-4E63-B8C8-9F647C057039}" srcOrd="0" destOrd="0" parTransId="{CDD0F345-D7B4-4A74-B294-2B9FB66BA00F}" sibTransId="{41B37CD3-CE64-41B4-86B6-472727F1174B}"/>
    <dgm:cxn modelId="{EFDC4D29-45C7-46D9-A358-F6F3827CA7F9}" type="presOf" srcId="{51240F69-9900-4468-9D2C-8E6192ED04CA}" destId="{E6ACD81F-4AC9-4A2C-A883-BECF1CA315F0}" srcOrd="0" destOrd="0" presId="urn:microsoft.com/office/officeart/2005/8/layout/hList1"/>
    <dgm:cxn modelId="{52100039-58E6-4A5F-8994-D78C23FA208E}" srcId="{67141F1B-C505-486F-A023-BF90BCF39FB5}" destId="{F51C9F62-F34A-42BE-8D32-DC786B55C1E9}" srcOrd="0" destOrd="0" parTransId="{9CDDA9DD-7A70-4B43-8BBB-9CB697E32F77}" sibTransId="{7421DC00-01D5-4143-8468-371D9666923E}"/>
    <dgm:cxn modelId="{378AD347-EFDB-4613-A6CD-BA556180C431}" type="presOf" srcId="{FE3D940A-87CF-4EF6-9EB8-3DF0AAE63628}" destId="{1F3BC1D0-055A-4B49-9184-EF087239DD57}" srcOrd="0" destOrd="0" presId="urn:microsoft.com/office/officeart/2005/8/layout/hList1"/>
    <dgm:cxn modelId="{6A37CD6D-2453-46E1-A0ED-E238599A7BC2}" type="presOf" srcId="{F2006B8B-7C7E-4A96-969A-B4FFFB5A4FAE}" destId="{612D13B3-A278-43AF-9CD5-4035CE4209A5}" srcOrd="0" destOrd="0" presId="urn:microsoft.com/office/officeart/2005/8/layout/hList1"/>
    <dgm:cxn modelId="{9B0D3270-FCD9-498F-A541-6DDD6E9080C2}" type="presOf" srcId="{EB52E94A-4D4C-4934-BFDC-B8F1C2430ECA}" destId="{3D74E4C6-29DC-457D-8483-C59BA22DA39E}" srcOrd="0" destOrd="0" presId="urn:microsoft.com/office/officeart/2005/8/layout/hList1"/>
    <dgm:cxn modelId="{3340D270-3BA4-4F82-B15F-DF6B265824E9}" srcId="{8A1F6176-1748-4B55-AA2C-49185382CE64}" destId="{51240F69-9900-4468-9D2C-8E6192ED04CA}" srcOrd="0" destOrd="0" parTransId="{C01FD516-58F5-437B-AED0-E6EAA2DD5D8A}" sibTransId="{23252C04-A6FC-4F0C-A71C-9DD045FDAB59}"/>
    <dgm:cxn modelId="{1E448D51-77BE-47C5-8E9C-A5BDD1C97C54}" srcId="{67141F1B-C505-486F-A023-BF90BCF39FB5}" destId="{F2006B8B-7C7E-4A96-969A-B4FFFB5A4FAE}" srcOrd="2" destOrd="0" parTransId="{B7A0F226-BA98-423A-914F-6D485B6D8B58}" sibTransId="{AC423386-6CF9-4E4D-9F78-B620179B5338}"/>
    <dgm:cxn modelId="{03528955-1F0A-4DEB-ABE3-2543E839E91D}" type="presOf" srcId="{86A9C490-9126-4C78-B97F-D4B2350CFC2C}" destId="{C4AA2B9F-2AB5-431D-9751-017988DD2C80}" srcOrd="0" destOrd="0" presId="urn:microsoft.com/office/officeart/2005/8/layout/hList1"/>
    <dgm:cxn modelId="{7D105D77-81C9-43F6-8734-4DA80848228B}" type="presOf" srcId="{4200028C-7522-41A8-9A47-EABB6FC215B1}" destId="{C4AA2B9F-2AB5-431D-9751-017988DD2C80}" srcOrd="0" destOrd="1" presId="urn:microsoft.com/office/officeart/2005/8/layout/hList1"/>
    <dgm:cxn modelId="{A5AD3181-0C20-4A25-B840-F7333F506642}" srcId="{F2006B8B-7C7E-4A96-969A-B4FFFB5A4FAE}" destId="{86A9C490-9126-4C78-B97F-D4B2350CFC2C}" srcOrd="0" destOrd="0" parTransId="{809CC8BB-3FE3-4AC3-B134-349095065671}" sibTransId="{5A6CE8DB-887F-4EF2-B085-109A2E8143A1}"/>
    <dgm:cxn modelId="{E37C0685-6851-4354-BD0C-DB2815857891}" type="presOf" srcId="{8A1F6176-1748-4B55-AA2C-49185382CE64}" destId="{380EDDB5-A9B2-4205-85D5-016F43E84B58}" srcOrd="0" destOrd="0" presId="urn:microsoft.com/office/officeart/2005/8/layout/hList1"/>
    <dgm:cxn modelId="{588B299F-C6CC-48F3-B20C-6389B3695716}" type="presOf" srcId="{A738822A-59A5-4E63-B8C8-9F647C057039}" destId="{9C07DF69-6034-4A83-985F-53B24901238E}" srcOrd="0" destOrd="0" presId="urn:microsoft.com/office/officeart/2005/8/layout/hList1"/>
    <dgm:cxn modelId="{053CFDA3-AAC8-4D5A-87CC-A28FD68E391E}" srcId="{67141F1B-C505-486F-A023-BF90BCF39FB5}" destId="{8A1F6176-1748-4B55-AA2C-49185382CE64}" srcOrd="1" destOrd="0" parTransId="{2960A31E-637C-4B2F-9E7F-4AA4FE1F0B9B}" sibTransId="{C62685EF-7818-471E-ABD0-BDA3BC6C3221}"/>
    <dgm:cxn modelId="{295C38C0-5070-43A9-ADD0-6781588CE1D3}" type="presOf" srcId="{F51C9F62-F34A-42BE-8D32-DC786B55C1E9}" destId="{45F1C289-43A0-4D9F-8C4A-A825B262B6A8}" srcOrd="0" destOrd="0" presId="urn:microsoft.com/office/officeart/2005/8/layout/hList1"/>
    <dgm:cxn modelId="{D39DC4DE-97E6-43E3-8D4D-36AB4F8AAA03}" type="presOf" srcId="{67141F1B-C505-486F-A023-BF90BCF39FB5}" destId="{639CD666-309E-4C51-B629-44DAEC95414F}" srcOrd="0" destOrd="0" presId="urn:microsoft.com/office/officeart/2005/8/layout/hList1"/>
    <dgm:cxn modelId="{E3A51FE0-1AD6-40E4-B84B-6C8A43F11912}" srcId="{EB52E94A-4D4C-4934-BFDC-B8F1C2430ECA}" destId="{FE3D940A-87CF-4EF6-9EB8-3DF0AAE63628}" srcOrd="0" destOrd="0" parTransId="{FD382F1B-E672-462D-8A95-BFA9648A90CA}" sibTransId="{8B937B00-5E3F-4560-98FF-53F3FC61DE71}"/>
    <dgm:cxn modelId="{66AFEFE4-8EBB-4771-9565-C8DA4A1F8E6C}" srcId="{F2006B8B-7C7E-4A96-969A-B4FFFB5A4FAE}" destId="{4200028C-7522-41A8-9A47-EABB6FC215B1}" srcOrd="1" destOrd="0" parTransId="{779549CC-2750-4921-B1B5-F984B1C6030A}" sibTransId="{0DB778FC-5BD1-425E-84F8-2840CABBE83E}"/>
    <dgm:cxn modelId="{EBF1178C-1003-4567-8EF8-A9B1708FAF1B}" type="presParOf" srcId="{639CD666-309E-4C51-B629-44DAEC95414F}" destId="{F59B667D-1417-4842-923A-1324803F64E1}" srcOrd="0" destOrd="0" presId="urn:microsoft.com/office/officeart/2005/8/layout/hList1"/>
    <dgm:cxn modelId="{29571250-B23C-41AA-8EBD-C0251EBE2C0B}" type="presParOf" srcId="{F59B667D-1417-4842-923A-1324803F64E1}" destId="{45F1C289-43A0-4D9F-8C4A-A825B262B6A8}" srcOrd="0" destOrd="0" presId="urn:microsoft.com/office/officeart/2005/8/layout/hList1"/>
    <dgm:cxn modelId="{62829259-41D1-4605-8A44-E6D90AE9C9DB}" type="presParOf" srcId="{F59B667D-1417-4842-923A-1324803F64E1}" destId="{9C07DF69-6034-4A83-985F-53B24901238E}" srcOrd="1" destOrd="0" presId="urn:microsoft.com/office/officeart/2005/8/layout/hList1"/>
    <dgm:cxn modelId="{0D3A38C8-5EAB-4E6D-93CD-A55425355C16}" type="presParOf" srcId="{639CD666-309E-4C51-B629-44DAEC95414F}" destId="{0C8CD45C-9F31-42E4-A92D-C9F83A007137}" srcOrd="1" destOrd="0" presId="urn:microsoft.com/office/officeart/2005/8/layout/hList1"/>
    <dgm:cxn modelId="{1734E19D-5D05-477C-B780-480E0FDE0E72}" type="presParOf" srcId="{639CD666-309E-4C51-B629-44DAEC95414F}" destId="{D8F702E5-BCD0-49D5-945D-9ECCB4830030}" srcOrd="2" destOrd="0" presId="urn:microsoft.com/office/officeart/2005/8/layout/hList1"/>
    <dgm:cxn modelId="{C481C8CD-770A-4635-BD24-0727D337BAF3}" type="presParOf" srcId="{D8F702E5-BCD0-49D5-945D-9ECCB4830030}" destId="{380EDDB5-A9B2-4205-85D5-016F43E84B58}" srcOrd="0" destOrd="0" presId="urn:microsoft.com/office/officeart/2005/8/layout/hList1"/>
    <dgm:cxn modelId="{7ED10722-A47F-46EC-B3BD-1D1971330D97}" type="presParOf" srcId="{D8F702E5-BCD0-49D5-945D-9ECCB4830030}" destId="{E6ACD81F-4AC9-4A2C-A883-BECF1CA315F0}" srcOrd="1" destOrd="0" presId="urn:microsoft.com/office/officeart/2005/8/layout/hList1"/>
    <dgm:cxn modelId="{A4485B5D-3B6F-4C42-A236-0803CF4D7578}" type="presParOf" srcId="{639CD666-309E-4C51-B629-44DAEC95414F}" destId="{934E33E4-0079-411D-A65B-669EEADA232D}" srcOrd="3" destOrd="0" presId="urn:microsoft.com/office/officeart/2005/8/layout/hList1"/>
    <dgm:cxn modelId="{E442C0C6-2A5A-49B0-9577-74DB1E274273}" type="presParOf" srcId="{639CD666-309E-4C51-B629-44DAEC95414F}" destId="{DB489C0D-EAEC-458B-8B77-AD2A6D3FAD02}" srcOrd="4" destOrd="0" presId="urn:microsoft.com/office/officeart/2005/8/layout/hList1"/>
    <dgm:cxn modelId="{08707892-02AD-486A-A495-E24C7E77C5F7}" type="presParOf" srcId="{DB489C0D-EAEC-458B-8B77-AD2A6D3FAD02}" destId="{612D13B3-A278-43AF-9CD5-4035CE4209A5}" srcOrd="0" destOrd="0" presId="urn:microsoft.com/office/officeart/2005/8/layout/hList1"/>
    <dgm:cxn modelId="{3E491AFA-E180-429A-98FD-A1D47857998A}" type="presParOf" srcId="{DB489C0D-EAEC-458B-8B77-AD2A6D3FAD02}" destId="{C4AA2B9F-2AB5-431D-9751-017988DD2C80}" srcOrd="1" destOrd="0" presId="urn:microsoft.com/office/officeart/2005/8/layout/hList1"/>
    <dgm:cxn modelId="{2F019330-52E8-4765-B5B5-E0E515B82069}" type="presParOf" srcId="{639CD666-309E-4C51-B629-44DAEC95414F}" destId="{687B3DB8-08F4-4533-93D7-6CDFEFCA7715}" srcOrd="5" destOrd="0" presId="urn:microsoft.com/office/officeart/2005/8/layout/hList1"/>
    <dgm:cxn modelId="{89B940FE-CB22-4BE7-BF31-758E0011B5E2}" type="presParOf" srcId="{639CD666-309E-4C51-B629-44DAEC95414F}" destId="{49483DEE-FF63-4BB4-9E76-D29B4E61419B}" srcOrd="6" destOrd="0" presId="urn:microsoft.com/office/officeart/2005/8/layout/hList1"/>
    <dgm:cxn modelId="{22CE4C59-E1F1-45C0-ACDA-9E0A9ED482C6}" type="presParOf" srcId="{49483DEE-FF63-4BB4-9E76-D29B4E61419B}" destId="{3D74E4C6-29DC-457D-8483-C59BA22DA39E}" srcOrd="0" destOrd="0" presId="urn:microsoft.com/office/officeart/2005/8/layout/hList1"/>
    <dgm:cxn modelId="{47759086-480B-429F-800A-AF9C4087F46F}" type="presParOf" srcId="{49483DEE-FF63-4BB4-9E76-D29B4E61419B}" destId="{1F3BC1D0-055A-4B49-9184-EF087239DD57}"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47A4AB-B55A-441F-A4E1-7737A50365C6}" type="doc">
      <dgm:prSet loTypeId="urn:microsoft.com/office/officeart/2005/8/layout/hList1" loCatId="list" qsTypeId="urn:microsoft.com/office/officeart/2005/8/quickstyle/simple1" qsCatId="simple" csTypeId="urn:microsoft.com/office/officeart/2005/8/colors/accent2_2" csCatId="accent2" phldr="1"/>
      <dgm:spPr/>
      <dgm:t>
        <a:bodyPr/>
        <a:lstStyle/>
        <a:p>
          <a:endParaRPr lang="it-IT"/>
        </a:p>
      </dgm:t>
    </dgm:pt>
    <dgm:pt modelId="{0A126453-77B7-4E92-A06E-171DFF241CF9}">
      <dgm:prSet custT="1"/>
      <dgm:spPr/>
      <dgm:t>
        <a:bodyPr/>
        <a:lstStyle/>
        <a:p>
          <a:r>
            <a:rPr lang="en-US" sz="2200" b="1" dirty="0"/>
            <a:t>Target questions</a:t>
          </a:r>
        </a:p>
        <a:p>
          <a:r>
            <a:rPr lang="en-US" sz="2200" b="1" dirty="0"/>
            <a:t> (n 4)</a:t>
          </a:r>
          <a:endParaRPr lang="it-IT" sz="2200" b="1" dirty="0"/>
        </a:p>
      </dgm:t>
    </dgm:pt>
    <dgm:pt modelId="{F0F4AAC3-9DE2-4180-9960-B7AAAA38239C}" type="parTrans" cxnId="{07FF86AB-13A6-4D0C-847F-CD7F46715886}">
      <dgm:prSet/>
      <dgm:spPr/>
      <dgm:t>
        <a:bodyPr/>
        <a:lstStyle/>
        <a:p>
          <a:endParaRPr lang="it-IT"/>
        </a:p>
      </dgm:t>
    </dgm:pt>
    <dgm:pt modelId="{1C9E2AF1-A033-4D3B-949C-46B6D69F7250}" type="sibTrans" cxnId="{07FF86AB-13A6-4D0C-847F-CD7F46715886}">
      <dgm:prSet/>
      <dgm:spPr/>
      <dgm:t>
        <a:bodyPr/>
        <a:lstStyle/>
        <a:p>
          <a:endParaRPr lang="it-IT"/>
        </a:p>
      </dgm:t>
    </dgm:pt>
    <dgm:pt modelId="{06D6C86B-30D5-4C50-8846-4EBA92823E6A}">
      <dgm:prSet custT="1">
        <dgm:style>
          <a:lnRef idx="2">
            <a:schemeClr val="accent2"/>
          </a:lnRef>
          <a:fillRef idx="1">
            <a:schemeClr val="lt1"/>
          </a:fillRef>
          <a:effectRef idx="0">
            <a:schemeClr val="accent2"/>
          </a:effectRef>
          <a:fontRef idx="minor">
            <a:schemeClr val="dk1"/>
          </a:fontRef>
        </dgm:style>
      </dgm:prSet>
      <dgm:spPr/>
      <dgm:t>
        <a:bodyPr/>
        <a:lstStyle/>
        <a:p>
          <a:r>
            <a:rPr lang="en-US" sz="2200" dirty="0" err="1"/>
            <a:t>paucisimptomatic</a:t>
          </a:r>
          <a:r>
            <a:rPr lang="en-US" sz="2200" dirty="0"/>
            <a:t> people,</a:t>
          </a:r>
          <a:endParaRPr lang="it-IT" sz="2200" dirty="0"/>
        </a:p>
      </dgm:t>
    </dgm:pt>
    <dgm:pt modelId="{9C43D381-39AE-40E1-A8D6-7FE66896FB62}" type="parTrans" cxnId="{864CCF83-1F32-454F-931C-EE68E06180AB}">
      <dgm:prSet/>
      <dgm:spPr/>
      <dgm:t>
        <a:bodyPr/>
        <a:lstStyle/>
        <a:p>
          <a:endParaRPr lang="it-IT"/>
        </a:p>
      </dgm:t>
    </dgm:pt>
    <dgm:pt modelId="{ED14806C-227F-4D93-A7EC-75E99D7A4415}" type="sibTrans" cxnId="{864CCF83-1F32-454F-931C-EE68E06180AB}">
      <dgm:prSet/>
      <dgm:spPr/>
      <dgm:t>
        <a:bodyPr/>
        <a:lstStyle/>
        <a:p>
          <a:endParaRPr lang="it-IT"/>
        </a:p>
      </dgm:t>
    </dgm:pt>
    <dgm:pt modelId="{9AEB5129-68E0-4E75-AFC1-77C9036BB042}">
      <dgm:prSet custT="1">
        <dgm:style>
          <a:lnRef idx="2">
            <a:schemeClr val="accent2"/>
          </a:lnRef>
          <a:fillRef idx="1">
            <a:schemeClr val="lt1"/>
          </a:fillRef>
          <a:effectRef idx="0">
            <a:schemeClr val="accent2"/>
          </a:effectRef>
          <a:fontRef idx="minor">
            <a:schemeClr val="dk1"/>
          </a:fontRef>
        </dgm:style>
      </dgm:prSet>
      <dgm:spPr/>
      <dgm:t>
        <a:bodyPr/>
        <a:lstStyle/>
        <a:p>
          <a:r>
            <a:rPr lang="en-US" sz="2200" dirty="0"/>
            <a:t>covid-19 positive,</a:t>
          </a:r>
          <a:endParaRPr lang="it-IT" sz="2200" dirty="0"/>
        </a:p>
      </dgm:t>
    </dgm:pt>
    <dgm:pt modelId="{090DC410-0E52-4486-B780-60AC67D837D7}" type="parTrans" cxnId="{02BA6969-9806-4B0B-B054-03EE25F2465F}">
      <dgm:prSet/>
      <dgm:spPr/>
      <dgm:t>
        <a:bodyPr/>
        <a:lstStyle/>
        <a:p>
          <a:endParaRPr lang="it-IT"/>
        </a:p>
      </dgm:t>
    </dgm:pt>
    <dgm:pt modelId="{F8AC9499-F5B8-4E66-952B-9EDABD33BEC4}" type="sibTrans" cxnId="{02BA6969-9806-4B0B-B054-03EE25F2465F}">
      <dgm:prSet/>
      <dgm:spPr/>
      <dgm:t>
        <a:bodyPr/>
        <a:lstStyle/>
        <a:p>
          <a:endParaRPr lang="it-IT"/>
        </a:p>
      </dgm:t>
    </dgm:pt>
    <dgm:pt modelId="{408B836F-6371-4E5F-B101-8100AC9A1666}">
      <dgm:prSet custT="1">
        <dgm:style>
          <a:lnRef idx="2">
            <a:schemeClr val="accent2"/>
          </a:lnRef>
          <a:fillRef idx="1">
            <a:schemeClr val="lt1"/>
          </a:fillRef>
          <a:effectRef idx="0">
            <a:schemeClr val="accent2"/>
          </a:effectRef>
          <a:fontRef idx="minor">
            <a:schemeClr val="dk1"/>
          </a:fontRef>
        </dgm:style>
      </dgm:prSet>
      <dgm:spPr/>
      <dgm:t>
        <a:bodyPr/>
        <a:lstStyle/>
        <a:p>
          <a:r>
            <a:rPr lang="en-US" sz="2200" dirty="0"/>
            <a:t>quarantined people.</a:t>
          </a:r>
          <a:endParaRPr lang="it-IT" sz="2200" dirty="0"/>
        </a:p>
      </dgm:t>
    </dgm:pt>
    <dgm:pt modelId="{D835188D-4FCF-4C7E-BBE8-9828303FF75C}" type="parTrans" cxnId="{65B2C9E4-4C49-4F83-A30D-766F4C343063}">
      <dgm:prSet/>
      <dgm:spPr/>
      <dgm:t>
        <a:bodyPr/>
        <a:lstStyle/>
        <a:p>
          <a:endParaRPr lang="it-IT"/>
        </a:p>
      </dgm:t>
    </dgm:pt>
    <dgm:pt modelId="{5AA3D220-4AEC-4B07-9A1F-855DD7EEEA97}" type="sibTrans" cxnId="{65B2C9E4-4C49-4F83-A30D-766F4C343063}">
      <dgm:prSet/>
      <dgm:spPr/>
      <dgm:t>
        <a:bodyPr/>
        <a:lstStyle/>
        <a:p>
          <a:endParaRPr lang="it-IT"/>
        </a:p>
      </dgm:t>
    </dgm:pt>
    <dgm:pt modelId="{39456376-2B74-4E42-981D-45F8238CB2C6}">
      <dgm:prSet custT="1"/>
      <dgm:spPr/>
      <dgm:t>
        <a:bodyPr/>
        <a:lstStyle/>
        <a:p>
          <a:r>
            <a:rPr lang="en-US" sz="2200" b="1" dirty="0"/>
            <a:t>Tuning question</a:t>
          </a:r>
        </a:p>
        <a:p>
          <a:r>
            <a:rPr lang="en-US" sz="2200" b="1" dirty="0"/>
            <a:t> (n 1)</a:t>
          </a:r>
          <a:endParaRPr lang="it-IT" sz="2200" b="1" dirty="0"/>
        </a:p>
      </dgm:t>
    </dgm:pt>
    <dgm:pt modelId="{02AEA965-5AE3-48ED-8F43-5800FEC6F09C}" type="parTrans" cxnId="{4EAA33C6-B17F-44C7-9197-BF87B5794997}">
      <dgm:prSet/>
      <dgm:spPr/>
      <dgm:t>
        <a:bodyPr/>
        <a:lstStyle/>
        <a:p>
          <a:endParaRPr lang="it-IT"/>
        </a:p>
      </dgm:t>
    </dgm:pt>
    <dgm:pt modelId="{4DB1D8B8-E206-4DEE-ADBC-AE518350EF08}" type="sibTrans" cxnId="{4EAA33C6-B17F-44C7-9197-BF87B5794997}">
      <dgm:prSet/>
      <dgm:spPr/>
      <dgm:t>
        <a:bodyPr/>
        <a:lstStyle/>
        <a:p>
          <a:endParaRPr lang="it-IT"/>
        </a:p>
      </dgm:t>
    </dgm:pt>
    <dgm:pt modelId="{ACBC103E-10CF-42CF-9495-EE6D9E9F5FD3}">
      <dgm:prSet custT="1">
        <dgm:style>
          <a:lnRef idx="2">
            <a:schemeClr val="accent2"/>
          </a:lnRef>
          <a:fillRef idx="1">
            <a:schemeClr val="lt1"/>
          </a:fillRef>
          <a:effectRef idx="0">
            <a:schemeClr val="accent2"/>
          </a:effectRef>
          <a:fontRef idx="minor">
            <a:schemeClr val="dk1"/>
          </a:fontRef>
        </dgm:style>
      </dgm:prSet>
      <dgm:spPr/>
      <dgm:t>
        <a:bodyPr/>
        <a:lstStyle/>
        <a:p>
          <a:r>
            <a:rPr lang="en-US" sz="2200" dirty="0"/>
            <a:t>Random question about a known population</a:t>
          </a:r>
          <a:br>
            <a:rPr lang="en-US" sz="2200" dirty="0"/>
          </a:br>
          <a:r>
            <a:rPr lang="en-US" sz="2200" dirty="0"/>
            <a:t>(e.g.: How many couple </a:t>
          </a:r>
          <a:r>
            <a:rPr lang="en-GB" sz="2200" dirty="0"/>
            <a:t> who were married in 2019</a:t>
          </a:r>
          <a:r>
            <a:rPr lang="en-US" sz="2200" dirty="0"/>
            <a:t> do you know?)</a:t>
          </a:r>
          <a:endParaRPr lang="it-IT" sz="2200" dirty="0"/>
        </a:p>
      </dgm:t>
    </dgm:pt>
    <dgm:pt modelId="{B7B03F93-8E62-4272-B412-9146A0D1473F}" type="parTrans" cxnId="{07CD9338-032B-4795-9237-8B60FDC7F1E4}">
      <dgm:prSet/>
      <dgm:spPr/>
      <dgm:t>
        <a:bodyPr/>
        <a:lstStyle/>
        <a:p>
          <a:endParaRPr lang="it-IT"/>
        </a:p>
      </dgm:t>
    </dgm:pt>
    <dgm:pt modelId="{D10665EC-D11D-47C1-961D-C99BA91078CC}" type="sibTrans" cxnId="{07CD9338-032B-4795-9237-8B60FDC7F1E4}">
      <dgm:prSet/>
      <dgm:spPr/>
      <dgm:t>
        <a:bodyPr/>
        <a:lstStyle/>
        <a:p>
          <a:endParaRPr lang="it-IT"/>
        </a:p>
      </dgm:t>
    </dgm:pt>
    <dgm:pt modelId="{B58F2AD7-4866-408A-B72B-BC48446C56D6}">
      <dgm:prSet custT="1"/>
      <dgm:spPr/>
      <dgm:t>
        <a:bodyPr/>
        <a:lstStyle/>
        <a:p>
          <a:r>
            <a:rPr lang="en-US" sz="2200" b="1" dirty="0"/>
            <a:t>Demographic characteristics</a:t>
          </a:r>
        </a:p>
        <a:p>
          <a:r>
            <a:rPr lang="en-US" sz="2200" b="1" dirty="0"/>
            <a:t>(n 4)</a:t>
          </a:r>
          <a:endParaRPr lang="it-IT" sz="2200" b="1" dirty="0"/>
        </a:p>
      </dgm:t>
    </dgm:pt>
    <dgm:pt modelId="{10DD163D-4A1F-44B1-BFBC-062981BED0CC}" type="parTrans" cxnId="{3AD3AED0-0E26-4C14-88FF-4541CE5FC60E}">
      <dgm:prSet/>
      <dgm:spPr/>
      <dgm:t>
        <a:bodyPr/>
        <a:lstStyle/>
        <a:p>
          <a:endParaRPr lang="it-IT"/>
        </a:p>
      </dgm:t>
    </dgm:pt>
    <dgm:pt modelId="{0D8709DB-93ED-4296-BE51-70F84F6F2004}" type="sibTrans" cxnId="{3AD3AED0-0E26-4C14-88FF-4541CE5FC60E}">
      <dgm:prSet/>
      <dgm:spPr/>
      <dgm:t>
        <a:bodyPr/>
        <a:lstStyle/>
        <a:p>
          <a:endParaRPr lang="it-IT"/>
        </a:p>
      </dgm:t>
    </dgm:pt>
    <dgm:pt modelId="{B1FD5A32-3769-40DB-97DC-416B5A733E68}">
      <dgm:prSet custT="1">
        <dgm:style>
          <a:lnRef idx="2">
            <a:schemeClr val="accent2"/>
          </a:lnRef>
          <a:fillRef idx="1">
            <a:schemeClr val="lt1"/>
          </a:fillRef>
          <a:effectRef idx="0">
            <a:schemeClr val="accent2"/>
          </a:effectRef>
          <a:fontRef idx="minor">
            <a:schemeClr val="dk1"/>
          </a:fontRef>
        </dgm:style>
      </dgm:prSet>
      <dgm:spPr/>
      <dgm:t>
        <a:bodyPr/>
        <a:lstStyle/>
        <a:p>
          <a:r>
            <a:rPr lang="en-US" sz="2200" dirty="0"/>
            <a:t>Age,</a:t>
          </a:r>
          <a:endParaRPr lang="it-IT" sz="2200" dirty="0"/>
        </a:p>
      </dgm:t>
    </dgm:pt>
    <dgm:pt modelId="{F7C2D3EB-4C25-4F97-9263-BF73B4341D82}" type="parTrans" cxnId="{A27FA2F9-DB65-411C-9685-0158D2402EA3}">
      <dgm:prSet/>
      <dgm:spPr/>
      <dgm:t>
        <a:bodyPr/>
        <a:lstStyle/>
        <a:p>
          <a:endParaRPr lang="it-IT"/>
        </a:p>
      </dgm:t>
    </dgm:pt>
    <dgm:pt modelId="{F7D4F412-F888-470C-9E5A-F4511A1B5CB7}" type="sibTrans" cxnId="{A27FA2F9-DB65-411C-9685-0158D2402EA3}">
      <dgm:prSet/>
      <dgm:spPr/>
      <dgm:t>
        <a:bodyPr/>
        <a:lstStyle/>
        <a:p>
          <a:endParaRPr lang="it-IT"/>
        </a:p>
      </dgm:t>
    </dgm:pt>
    <dgm:pt modelId="{80403C4A-3479-4537-B469-A3E02B56CD7A}">
      <dgm:prSet custT="1">
        <dgm:style>
          <a:lnRef idx="2">
            <a:schemeClr val="accent2"/>
          </a:lnRef>
          <a:fillRef idx="1">
            <a:schemeClr val="lt1"/>
          </a:fillRef>
          <a:effectRef idx="0">
            <a:schemeClr val="accent2"/>
          </a:effectRef>
          <a:fontRef idx="minor">
            <a:schemeClr val="dk1"/>
          </a:fontRef>
        </dgm:style>
      </dgm:prSet>
      <dgm:spPr/>
      <dgm:t>
        <a:bodyPr/>
        <a:lstStyle/>
        <a:p>
          <a:r>
            <a:rPr lang="en-US" sz="2200" dirty="0"/>
            <a:t>gender, </a:t>
          </a:r>
          <a:endParaRPr lang="it-IT" sz="2200" dirty="0"/>
        </a:p>
      </dgm:t>
    </dgm:pt>
    <dgm:pt modelId="{61C6484F-CD8F-41CC-9AFE-630CDB6550D4}" type="parTrans" cxnId="{148F2123-CF60-4900-8405-1A414E47DDA1}">
      <dgm:prSet/>
      <dgm:spPr/>
      <dgm:t>
        <a:bodyPr/>
        <a:lstStyle/>
        <a:p>
          <a:endParaRPr lang="it-IT"/>
        </a:p>
      </dgm:t>
    </dgm:pt>
    <dgm:pt modelId="{3C753569-E848-457B-8547-85CE9154DF25}" type="sibTrans" cxnId="{148F2123-CF60-4900-8405-1A414E47DDA1}">
      <dgm:prSet/>
      <dgm:spPr/>
      <dgm:t>
        <a:bodyPr/>
        <a:lstStyle/>
        <a:p>
          <a:endParaRPr lang="it-IT"/>
        </a:p>
      </dgm:t>
    </dgm:pt>
    <dgm:pt modelId="{BF05E13C-583D-4FEA-9965-56BECD25A71C}">
      <dgm:prSet custT="1">
        <dgm:style>
          <a:lnRef idx="2">
            <a:schemeClr val="accent2"/>
          </a:lnRef>
          <a:fillRef idx="1">
            <a:schemeClr val="lt1"/>
          </a:fillRef>
          <a:effectRef idx="0">
            <a:schemeClr val="accent2"/>
          </a:effectRef>
          <a:fontRef idx="minor">
            <a:schemeClr val="dk1"/>
          </a:fontRef>
        </dgm:style>
      </dgm:prSet>
      <dgm:spPr/>
      <dgm:t>
        <a:bodyPr/>
        <a:lstStyle/>
        <a:p>
          <a:r>
            <a:rPr lang="en-US" sz="2200" dirty="0"/>
            <a:t>residence,</a:t>
          </a:r>
          <a:endParaRPr lang="it-IT" sz="2200" dirty="0"/>
        </a:p>
      </dgm:t>
    </dgm:pt>
    <dgm:pt modelId="{D1CD5CAF-3504-4589-9DC7-A4D322134274}" type="parTrans" cxnId="{5E63BF98-79B7-4983-825B-CDDDC39FD59C}">
      <dgm:prSet/>
      <dgm:spPr/>
      <dgm:t>
        <a:bodyPr/>
        <a:lstStyle/>
        <a:p>
          <a:endParaRPr lang="it-IT"/>
        </a:p>
      </dgm:t>
    </dgm:pt>
    <dgm:pt modelId="{BF4F44BE-0989-454C-8AAE-36A4D3062707}" type="sibTrans" cxnId="{5E63BF98-79B7-4983-825B-CDDDC39FD59C}">
      <dgm:prSet/>
      <dgm:spPr/>
      <dgm:t>
        <a:bodyPr/>
        <a:lstStyle/>
        <a:p>
          <a:endParaRPr lang="it-IT"/>
        </a:p>
      </dgm:t>
    </dgm:pt>
    <dgm:pt modelId="{85D439E5-EDA5-4CA3-BAC5-0AAB883F8BF7}">
      <dgm:prSet custT="1">
        <dgm:style>
          <a:lnRef idx="2">
            <a:schemeClr val="accent2"/>
          </a:lnRef>
          <a:fillRef idx="1">
            <a:schemeClr val="lt1"/>
          </a:fillRef>
          <a:effectRef idx="0">
            <a:schemeClr val="accent2"/>
          </a:effectRef>
          <a:fontRef idx="minor">
            <a:schemeClr val="dk1"/>
          </a:fontRef>
        </dgm:style>
      </dgm:prSet>
      <dgm:spPr/>
      <dgm:t>
        <a:bodyPr/>
        <a:lstStyle/>
        <a:p>
          <a:r>
            <a:rPr lang="en-US" sz="2200" dirty="0"/>
            <a:t>nationality.</a:t>
          </a:r>
          <a:endParaRPr lang="it-IT" sz="2200" dirty="0"/>
        </a:p>
      </dgm:t>
    </dgm:pt>
    <dgm:pt modelId="{D19B6555-2F18-4375-B872-0CB41AF9F0E1}" type="parTrans" cxnId="{E96F8034-B8C5-463F-8B8C-D96395AA41F3}">
      <dgm:prSet/>
      <dgm:spPr/>
      <dgm:t>
        <a:bodyPr/>
        <a:lstStyle/>
        <a:p>
          <a:endParaRPr lang="it-IT"/>
        </a:p>
      </dgm:t>
    </dgm:pt>
    <dgm:pt modelId="{959548C1-E5D2-4E52-B8B7-828501CAF95F}" type="sibTrans" cxnId="{E96F8034-B8C5-463F-8B8C-D96395AA41F3}">
      <dgm:prSet/>
      <dgm:spPr/>
      <dgm:t>
        <a:bodyPr/>
        <a:lstStyle/>
        <a:p>
          <a:endParaRPr lang="it-IT"/>
        </a:p>
      </dgm:t>
    </dgm:pt>
    <dgm:pt modelId="{71612867-156F-4369-93B9-4560606C0E4E}" type="pres">
      <dgm:prSet presAssocID="{2447A4AB-B55A-441F-A4E1-7737A50365C6}" presName="Name0" presStyleCnt="0">
        <dgm:presLayoutVars>
          <dgm:dir/>
          <dgm:animLvl val="lvl"/>
          <dgm:resizeHandles val="exact"/>
        </dgm:presLayoutVars>
      </dgm:prSet>
      <dgm:spPr/>
    </dgm:pt>
    <dgm:pt modelId="{C3D9A782-9405-491C-9BF2-DD3C04B4E2F3}" type="pres">
      <dgm:prSet presAssocID="{0A126453-77B7-4E92-A06E-171DFF241CF9}" presName="composite" presStyleCnt="0"/>
      <dgm:spPr/>
    </dgm:pt>
    <dgm:pt modelId="{D61672E8-07C1-4C3E-9FA5-74AF6B19402E}" type="pres">
      <dgm:prSet presAssocID="{0A126453-77B7-4E92-A06E-171DFF241CF9}" presName="parTx" presStyleLbl="alignNode1" presStyleIdx="0" presStyleCnt="3" custLinFactNeighborX="0">
        <dgm:presLayoutVars>
          <dgm:chMax val="0"/>
          <dgm:chPref val="0"/>
          <dgm:bulletEnabled val="1"/>
        </dgm:presLayoutVars>
      </dgm:prSet>
      <dgm:spPr/>
    </dgm:pt>
    <dgm:pt modelId="{08C2365D-630C-4CDC-A280-1152E3B30791}" type="pres">
      <dgm:prSet presAssocID="{0A126453-77B7-4E92-A06E-171DFF241CF9}" presName="desTx" presStyleLbl="alignAccFollowNode1" presStyleIdx="0" presStyleCnt="3">
        <dgm:presLayoutVars>
          <dgm:bulletEnabled val="1"/>
        </dgm:presLayoutVars>
      </dgm:prSet>
      <dgm:spPr/>
    </dgm:pt>
    <dgm:pt modelId="{AA104C8A-CA5D-430C-B2DF-FC765C9D60E6}" type="pres">
      <dgm:prSet presAssocID="{1C9E2AF1-A033-4D3B-949C-46B6D69F7250}" presName="space" presStyleCnt="0"/>
      <dgm:spPr/>
    </dgm:pt>
    <dgm:pt modelId="{1CC1E409-9A8F-400C-8B03-A5C1E332331E}" type="pres">
      <dgm:prSet presAssocID="{39456376-2B74-4E42-981D-45F8238CB2C6}" presName="composite" presStyleCnt="0"/>
      <dgm:spPr/>
    </dgm:pt>
    <dgm:pt modelId="{87561B4E-BDB5-402E-9C0D-1699A851F682}" type="pres">
      <dgm:prSet presAssocID="{39456376-2B74-4E42-981D-45F8238CB2C6}" presName="parTx" presStyleLbl="alignNode1" presStyleIdx="1" presStyleCnt="3" custLinFactNeighborX="0">
        <dgm:presLayoutVars>
          <dgm:chMax val="0"/>
          <dgm:chPref val="0"/>
          <dgm:bulletEnabled val="1"/>
        </dgm:presLayoutVars>
      </dgm:prSet>
      <dgm:spPr/>
    </dgm:pt>
    <dgm:pt modelId="{4E834742-275C-402D-8947-3E66AA7D66B0}" type="pres">
      <dgm:prSet presAssocID="{39456376-2B74-4E42-981D-45F8238CB2C6}" presName="desTx" presStyleLbl="alignAccFollowNode1" presStyleIdx="1" presStyleCnt="3">
        <dgm:presLayoutVars>
          <dgm:bulletEnabled val="1"/>
        </dgm:presLayoutVars>
      </dgm:prSet>
      <dgm:spPr/>
    </dgm:pt>
    <dgm:pt modelId="{CA6D231E-9C30-441F-8818-7F63757B3111}" type="pres">
      <dgm:prSet presAssocID="{4DB1D8B8-E206-4DEE-ADBC-AE518350EF08}" presName="space" presStyleCnt="0"/>
      <dgm:spPr/>
    </dgm:pt>
    <dgm:pt modelId="{B6C9FA67-83C2-4FF3-BE8A-08C926C549BD}" type="pres">
      <dgm:prSet presAssocID="{B58F2AD7-4866-408A-B72B-BC48446C56D6}" presName="composite" presStyleCnt="0"/>
      <dgm:spPr/>
    </dgm:pt>
    <dgm:pt modelId="{18C2DEE2-A6A1-4622-AA6F-05DFECB6B9BD}" type="pres">
      <dgm:prSet presAssocID="{B58F2AD7-4866-408A-B72B-BC48446C56D6}" presName="parTx" presStyleLbl="alignNode1" presStyleIdx="2" presStyleCnt="3">
        <dgm:presLayoutVars>
          <dgm:chMax val="0"/>
          <dgm:chPref val="0"/>
          <dgm:bulletEnabled val="1"/>
        </dgm:presLayoutVars>
      </dgm:prSet>
      <dgm:spPr/>
    </dgm:pt>
    <dgm:pt modelId="{C25C99F9-DF15-4E49-AE4A-1F185F20D6C4}" type="pres">
      <dgm:prSet presAssocID="{B58F2AD7-4866-408A-B72B-BC48446C56D6}" presName="desTx" presStyleLbl="alignAccFollowNode1" presStyleIdx="2" presStyleCnt="3">
        <dgm:presLayoutVars>
          <dgm:bulletEnabled val="1"/>
        </dgm:presLayoutVars>
      </dgm:prSet>
      <dgm:spPr/>
    </dgm:pt>
  </dgm:ptLst>
  <dgm:cxnLst>
    <dgm:cxn modelId="{325B1E13-54E0-456A-841B-73E4752CE5F5}" type="presOf" srcId="{B58F2AD7-4866-408A-B72B-BC48446C56D6}" destId="{18C2DEE2-A6A1-4622-AA6F-05DFECB6B9BD}" srcOrd="0" destOrd="0" presId="urn:microsoft.com/office/officeart/2005/8/layout/hList1"/>
    <dgm:cxn modelId="{148F2123-CF60-4900-8405-1A414E47DDA1}" srcId="{B58F2AD7-4866-408A-B72B-BC48446C56D6}" destId="{80403C4A-3479-4537-B469-A3E02B56CD7A}" srcOrd="1" destOrd="0" parTransId="{61C6484F-CD8F-41CC-9AFE-630CDB6550D4}" sibTransId="{3C753569-E848-457B-8547-85CE9154DF25}"/>
    <dgm:cxn modelId="{E96F8034-B8C5-463F-8B8C-D96395AA41F3}" srcId="{B58F2AD7-4866-408A-B72B-BC48446C56D6}" destId="{85D439E5-EDA5-4CA3-BAC5-0AAB883F8BF7}" srcOrd="3" destOrd="0" parTransId="{D19B6555-2F18-4375-B872-0CB41AF9F0E1}" sibTransId="{959548C1-E5D2-4E52-B8B7-828501CAF95F}"/>
    <dgm:cxn modelId="{D0E03735-18EF-4608-AA6C-874BC64CB0F0}" type="presOf" srcId="{85D439E5-EDA5-4CA3-BAC5-0AAB883F8BF7}" destId="{C25C99F9-DF15-4E49-AE4A-1F185F20D6C4}" srcOrd="0" destOrd="3" presId="urn:microsoft.com/office/officeart/2005/8/layout/hList1"/>
    <dgm:cxn modelId="{07CD9338-032B-4795-9237-8B60FDC7F1E4}" srcId="{39456376-2B74-4E42-981D-45F8238CB2C6}" destId="{ACBC103E-10CF-42CF-9495-EE6D9E9F5FD3}" srcOrd="0" destOrd="0" parTransId="{B7B03F93-8E62-4272-B412-9146A0D1473F}" sibTransId="{D10665EC-D11D-47C1-961D-C99BA91078CC}"/>
    <dgm:cxn modelId="{5150F83B-F489-42D2-854E-C27C4B3BC502}" type="presOf" srcId="{80403C4A-3479-4537-B469-A3E02B56CD7A}" destId="{C25C99F9-DF15-4E49-AE4A-1F185F20D6C4}" srcOrd="0" destOrd="1" presId="urn:microsoft.com/office/officeart/2005/8/layout/hList1"/>
    <dgm:cxn modelId="{4E64253D-AA7A-46A4-B9D9-421485AD45CD}" type="presOf" srcId="{06D6C86B-30D5-4C50-8846-4EBA92823E6A}" destId="{08C2365D-630C-4CDC-A280-1152E3B30791}" srcOrd="0" destOrd="0" presId="urn:microsoft.com/office/officeart/2005/8/layout/hList1"/>
    <dgm:cxn modelId="{802B8F41-6EAB-4D06-A0E5-DEE108AA4B1E}" type="presOf" srcId="{2447A4AB-B55A-441F-A4E1-7737A50365C6}" destId="{71612867-156F-4369-93B9-4560606C0E4E}" srcOrd="0" destOrd="0" presId="urn:microsoft.com/office/officeart/2005/8/layout/hList1"/>
    <dgm:cxn modelId="{9A909865-F793-45BB-BFB7-93AE61229355}" type="presOf" srcId="{BF05E13C-583D-4FEA-9965-56BECD25A71C}" destId="{C25C99F9-DF15-4E49-AE4A-1F185F20D6C4}" srcOrd="0" destOrd="2" presId="urn:microsoft.com/office/officeart/2005/8/layout/hList1"/>
    <dgm:cxn modelId="{3384FC68-FDC2-44E3-88EC-4C7407115ACD}" type="presOf" srcId="{408B836F-6371-4E5F-B101-8100AC9A1666}" destId="{08C2365D-630C-4CDC-A280-1152E3B30791}" srcOrd="0" destOrd="2" presId="urn:microsoft.com/office/officeart/2005/8/layout/hList1"/>
    <dgm:cxn modelId="{02BA6969-9806-4B0B-B054-03EE25F2465F}" srcId="{0A126453-77B7-4E92-A06E-171DFF241CF9}" destId="{9AEB5129-68E0-4E75-AFC1-77C9036BB042}" srcOrd="1" destOrd="0" parTransId="{090DC410-0E52-4486-B780-60AC67D837D7}" sibTransId="{F8AC9499-F5B8-4E66-952B-9EDABD33BEC4}"/>
    <dgm:cxn modelId="{0FAD6351-82A2-4D95-806A-AF03CC7406EC}" type="presOf" srcId="{B1FD5A32-3769-40DB-97DC-416B5A733E68}" destId="{C25C99F9-DF15-4E49-AE4A-1F185F20D6C4}" srcOrd="0" destOrd="0" presId="urn:microsoft.com/office/officeart/2005/8/layout/hList1"/>
    <dgm:cxn modelId="{864CCF83-1F32-454F-931C-EE68E06180AB}" srcId="{0A126453-77B7-4E92-A06E-171DFF241CF9}" destId="{06D6C86B-30D5-4C50-8846-4EBA92823E6A}" srcOrd="0" destOrd="0" parTransId="{9C43D381-39AE-40E1-A8D6-7FE66896FB62}" sibTransId="{ED14806C-227F-4D93-A7EC-75E99D7A4415}"/>
    <dgm:cxn modelId="{B33C4D8D-A084-4866-8DE7-7F703C2DF828}" type="presOf" srcId="{39456376-2B74-4E42-981D-45F8238CB2C6}" destId="{87561B4E-BDB5-402E-9C0D-1699A851F682}" srcOrd="0" destOrd="0" presId="urn:microsoft.com/office/officeart/2005/8/layout/hList1"/>
    <dgm:cxn modelId="{5E63BF98-79B7-4983-825B-CDDDC39FD59C}" srcId="{B58F2AD7-4866-408A-B72B-BC48446C56D6}" destId="{BF05E13C-583D-4FEA-9965-56BECD25A71C}" srcOrd="2" destOrd="0" parTransId="{D1CD5CAF-3504-4589-9DC7-A4D322134274}" sibTransId="{BF4F44BE-0989-454C-8AAE-36A4D3062707}"/>
    <dgm:cxn modelId="{847B49A6-A617-49D3-9F3E-CBE093CB7FC0}" type="presOf" srcId="{ACBC103E-10CF-42CF-9495-EE6D9E9F5FD3}" destId="{4E834742-275C-402D-8947-3E66AA7D66B0}" srcOrd="0" destOrd="0" presId="urn:microsoft.com/office/officeart/2005/8/layout/hList1"/>
    <dgm:cxn modelId="{07FF86AB-13A6-4D0C-847F-CD7F46715886}" srcId="{2447A4AB-B55A-441F-A4E1-7737A50365C6}" destId="{0A126453-77B7-4E92-A06E-171DFF241CF9}" srcOrd="0" destOrd="0" parTransId="{F0F4AAC3-9DE2-4180-9960-B7AAAA38239C}" sibTransId="{1C9E2AF1-A033-4D3B-949C-46B6D69F7250}"/>
    <dgm:cxn modelId="{4EAA33C6-B17F-44C7-9197-BF87B5794997}" srcId="{2447A4AB-B55A-441F-A4E1-7737A50365C6}" destId="{39456376-2B74-4E42-981D-45F8238CB2C6}" srcOrd="1" destOrd="0" parTransId="{02AEA965-5AE3-48ED-8F43-5800FEC6F09C}" sibTransId="{4DB1D8B8-E206-4DEE-ADBC-AE518350EF08}"/>
    <dgm:cxn modelId="{3AD3AED0-0E26-4C14-88FF-4541CE5FC60E}" srcId="{2447A4AB-B55A-441F-A4E1-7737A50365C6}" destId="{B58F2AD7-4866-408A-B72B-BC48446C56D6}" srcOrd="2" destOrd="0" parTransId="{10DD163D-4A1F-44B1-BFBC-062981BED0CC}" sibTransId="{0D8709DB-93ED-4296-BE51-70F84F6F2004}"/>
    <dgm:cxn modelId="{0DE726E0-D237-4917-B881-CABBA9AA40FF}" type="presOf" srcId="{0A126453-77B7-4E92-A06E-171DFF241CF9}" destId="{D61672E8-07C1-4C3E-9FA5-74AF6B19402E}" srcOrd="0" destOrd="0" presId="urn:microsoft.com/office/officeart/2005/8/layout/hList1"/>
    <dgm:cxn modelId="{65B2C9E4-4C49-4F83-A30D-766F4C343063}" srcId="{0A126453-77B7-4E92-A06E-171DFF241CF9}" destId="{408B836F-6371-4E5F-B101-8100AC9A1666}" srcOrd="2" destOrd="0" parTransId="{D835188D-4FCF-4C7E-BBE8-9828303FF75C}" sibTransId="{5AA3D220-4AEC-4B07-9A1F-855DD7EEEA97}"/>
    <dgm:cxn modelId="{B556ADEE-2A53-4AB3-9AC4-507C22800618}" type="presOf" srcId="{9AEB5129-68E0-4E75-AFC1-77C9036BB042}" destId="{08C2365D-630C-4CDC-A280-1152E3B30791}" srcOrd="0" destOrd="1" presId="urn:microsoft.com/office/officeart/2005/8/layout/hList1"/>
    <dgm:cxn modelId="{A27FA2F9-DB65-411C-9685-0158D2402EA3}" srcId="{B58F2AD7-4866-408A-B72B-BC48446C56D6}" destId="{B1FD5A32-3769-40DB-97DC-416B5A733E68}" srcOrd="0" destOrd="0" parTransId="{F7C2D3EB-4C25-4F97-9263-BF73B4341D82}" sibTransId="{F7D4F412-F888-470C-9E5A-F4511A1B5CB7}"/>
    <dgm:cxn modelId="{13193769-7A3D-48E4-9D7D-6084B93D70A7}" type="presParOf" srcId="{71612867-156F-4369-93B9-4560606C0E4E}" destId="{C3D9A782-9405-491C-9BF2-DD3C04B4E2F3}" srcOrd="0" destOrd="0" presId="urn:microsoft.com/office/officeart/2005/8/layout/hList1"/>
    <dgm:cxn modelId="{6F941320-B4E7-4EBC-9A0B-4F1DEC075D00}" type="presParOf" srcId="{C3D9A782-9405-491C-9BF2-DD3C04B4E2F3}" destId="{D61672E8-07C1-4C3E-9FA5-74AF6B19402E}" srcOrd="0" destOrd="0" presId="urn:microsoft.com/office/officeart/2005/8/layout/hList1"/>
    <dgm:cxn modelId="{AA7397DD-2FBF-4EC5-BEC7-71D3BD2BF861}" type="presParOf" srcId="{C3D9A782-9405-491C-9BF2-DD3C04B4E2F3}" destId="{08C2365D-630C-4CDC-A280-1152E3B30791}" srcOrd="1" destOrd="0" presId="urn:microsoft.com/office/officeart/2005/8/layout/hList1"/>
    <dgm:cxn modelId="{526D4569-5BB4-4298-9E0A-6096228FDFE7}" type="presParOf" srcId="{71612867-156F-4369-93B9-4560606C0E4E}" destId="{AA104C8A-CA5D-430C-B2DF-FC765C9D60E6}" srcOrd="1" destOrd="0" presId="urn:microsoft.com/office/officeart/2005/8/layout/hList1"/>
    <dgm:cxn modelId="{DD34A945-95C9-4FBD-98A4-D39686242C92}" type="presParOf" srcId="{71612867-156F-4369-93B9-4560606C0E4E}" destId="{1CC1E409-9A8F-400C-8B03-A5C1E332331E}" srcOrd="2" destOrd="0" presId="urn:microsoft.com/office/officeart/2005/8/layout/hList1"/>
    <dgm:cxn modelId="{24255112-9965-4FEE-8FF3-899456F265AF}" type="presParOf" srcId="{1CC1E409-9A8F-400C-8B03-A5C1E332331E}" destId="{87561B4E-BDB5-402E-9C0D-1699A851F682}" srcOrd="0" destOrd="0" presId="urn:microsoft.com/office/officeart/2005/8/layout/hList1"/>
    <dgm:cxn modelId="{39CD9C71-E49E-429B-BAFE-679DE7C35AF2}" type="presParOf" srcId="{1CC1E409-9A8F-400C-8B03-A5C1E332331E}" destId="{4E834742-275C-402D-8947-3E66AA7D66B0}" srcOrd="1" destOrd="0" presId="urn:microsoft.com/office/officeart/2005/8/layout/hList1"/>
    <dgm:cxn modelId="{DC3766D9-EC89-4FD0-AEA2-8F49A2812108}" type="presParOf" srcId="{71612867-156F-4369-93B9-4560606C0E4E}" destId="{CA6D231E-9C30-441F-8818-7F63757B3111}" srcOrd="3" destOrd="0" presId="urn:microsoft.com/office/officeart/2005/8/layout/hList1"/>
    <dgm:cxn modelId="{4E973571-8EA0-4265-BC4A-6E9490A573EA}" type="presParOf" srcId="{71612867-156F-4369-93B9-4560606C0E4E}" destId="{B6C9FA67-83C2-4FF3-BE8A-08C926C549BD}" srcOrd="4" destOrd="0" presId="urn:microsoft.com/office/officeart/2005/8/layout/hList1"/>
    <dgm:cxn modelId="{2303C199-6B83-458A-90F1-6DBA8DE9CF7C}" type="presParOf" srcId="{B6C9FA67-83C2-4FF3-BE8A-08C926C549BD}" destId="{18C2DEE2-A6A1-4622-AA6F-05DFECB6B9BD}" srcOrd="0" destOrd="0" presId="urn:microsoft.com/office/officeart/2005/8/layout/hList1"/>
    <dgm:cxn modelId="{2E972175-B760-4C8B-8371-5396BB28849B}" type="presParOf" srcId="{B6C9FA67-83C2-4FF3-BE8A-08C926C549BD}" destId="{C25C99F9-DF15-4E49-AE4A-1F185F20D6C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6EAAB1-0D8F-4FCD-BF89-1C961E47E0F8}"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GB"/>
        </a:p>
      </dgm:t>
    </dgm:pt>
    <dgm:pt modelId="{69B1C7DE-DA60-4DCE-B47B-BE7C67019BF1}">
      <dgm:prSet/>
      <dgm:spPr/>
      <dgm:t>
        <a:bodyPr/>
        <a:lstStyle/>
        <a:p>
          <a:r>
            <a:rPr lang="en-GB" b="1" i="0" dirty="0"/>
            <a:t>Enumeration methods</a:t>
          </a:r>
          <a:endParaRPr lang="en-GB" b="1" dirty="0"/>
        </a:p>
      </dgm:t>
    </dgm:pt>
    <dgm:pt modelId="{63DC1427-0BC9-43E3-8196-63EE354A65C2}" type="parTrans" cxnId="{3920A2AB-8B61-4912-96FB-98E710C5A72C}">
      <dgm:prSet/>
      <dgm:spPr/>
      <dgm:t>
        <a:bodyPr/>
        <a:lstStyle/>
        <a:p>
          <a:endParaRPr lang="en-GB"/>
        </a:p>
      </dgm:t>
    </dgm:pt>
    <dgm:pt modelId="{CD60BD28-3C5E-4000-B4F9-EAFCF016A524}" type="sibTrans" cxnId="{3920A2AB-8B61-4912-96FB-98E710C5A72C}">
      <dgm:prSet/>
      <dgm:spPr/>
      <dgm:t>
        <a:bodyPr/>
        <a:lstStyle/>
        <a:p>
          <a:endParaRPr lang="en-GB"/>
        </a:p>
      </dgm:t>
    </dgm:pt>
    <dgm:pt modelId="{9E1FDAB1-5309-4718-923B-CD89F6B56F8B}">
      <dgm:prSet/>
      <dgm:spPr/>
      <dgm:t>
        <a:bodyPr/>
        <a:lstStyle/>
        <a:p>
          <a:r>
            <a:rPr lang="en-GB" b="1" i="0" dirty="0"/>
            <a:t>Capture–recapture techniques</a:t>
          </a:r>
          <a:endParaRPr lang="en-GB" b="1" dirty="0"/>
        </a:p>
      </dgm:t>
    </dgm:pt>
    <dgm:pt modelId="{9C35524E-4DC0-4D81-A42A-709F695D7E69}" type="parTrans" cxnId="{9EABA661-3496-4324-90F0-D892D93D0CF7}">
      <dgm:prSet/>
      <dgm:spPr/>
      <dgm:t>
        <a:bodyPr/>
        <a:lstStyle/>
        <a:p>
          <a:endParaRPr lang="en-GB"/>
        </a:p>
      </dgm:t>
    </dgm:pt>
    <dgm:pt modelId="{E3F5E88B-0480-4138-959D-2B7CCD707F89}" type="sibTrans" cxnId="{9EABA661-3496-4324-90F0-D892D93D0CF7}">
      <dgm:prSet/>
      <dgm:spPr/>
      <dgm:t>
        <a:bodyPr/>
        <a:lstStyle/>
        <a:p>
          <a:endParaRPr lang="en-GB"/>
        </a:p>
      </dgm:t>
    </dgm:pt>
    <dgm:pt modelId="{0C381839-0BDA-4A51-9F5B-A7BF0116BBCE}">
      <dgm:prSet/>
      <dgm:spPr/>
      <dgm:t>
        <a:bodyPr/>
        <a:lstStyle/>
        <a:p>
          <a:r>
            <a:rPr lang="en-GB" b="1" i="0" dirty="0"/>
            <a:t>Multiplier methods</a:t>
          </a:r>
          <a:endParaRPr lang="en-GB" b="1" dirty="0"/>
        </a:p>
      </dgm:t>
    </dgm:pt>
    <dgm:pt modelId="{9738CB55-A03D-4DF3-9BD8-3703767FD0FC}" type="parTrans" cxnId="{4D44BDB8-5AC7-47EC-AF7E-6419891B3A78}">
      <dgm:prSet/>
      <dgm:spPr/>
      <dgm:t>
        <a:bodyPr/>
        <a:lstStyle/>
        <a:p>
          <a:endParaRPr lang="en-GB"/>
        </a:p>
      </dgm:t>
    </dgm:pt>
    <dgm:pt modelId="{BD65FC18-233F-421D-B8A8-867F1092977D}" type="sibTrans" cxnId="{4D44BDB8-5AC7-47EC-AF7E-6419891B3A78}">
      <dgm:prSet/>
      <dgm:spPr/>
      <dgm:t>
        <a:bodyPr/>
        <a:lstStyle/>
        <a:p>
          <a:endParaRPr lang="en-GB"/>
        </a:p>
      </dgm:t>
    </dgm:pt>
    <dgm:pt modelId="{2A778DB1-875E-4213-80BB-914D0CA3AE61}">
      <dgm:prSet/>
      <dgm:spPr/>
      <dgm:t>
        <a:bodyPr/>
        <a:lstStyle/>
        <a:p>
          <a:r>
            <a:rPr lang="en-GB" b="1" i="0" dirty="0"/>
            <a:t>Synthetic estimation and multivariate indicator methods</a:t>
          </a:r>
          <a:endParaRPr lang="en-GB" b="1" dirty="0"/>
        </a:p>
      </dgm:t>
    </dgm:pt>
    <dgm:pt modelId="{97B086C1-12B0-436D-998F-9E47E967BB5A}" type="parTrans" cxnId="{9A7B51D1-F1FF-4FB6-93A9-643AA467A52F}">
      <dgm:prSet/>
      <dgm:spPr/>
      <dgm:t>
        <a:bodyPr/>
        <a:lstStyle/>
        <a:p>
          <a:endParaRPr lang="en-GB"/>
        </a:p>
      </dgm:t>
    </dgm:pt>
    <dgm:pt modelId="{750C0DB1-2423-48FD-8772-2B1B0C0DF963}" type="sibTrans" cxnId="{9A7B51D1-F1FF-4FB6-93A9-643AA467A52F}">
      <dgm:prSet/>
      <dgm:spPr/>
      <dgm:t>
        <a:bodyPr/>
        <a:lstStyle/>
        <a:p>
          <a:endParaRPr lang="en-GB"/>
        </a:p>
      </dgm:t>
    </dgm:pt>
    <dgm:pt modelId="{A68ED277-AD25-47FD-A10E-2EED1C0F0922}">
      <dgm:prSet/>
      <dgm:spPr/>
      <dgm:t>
        <a:bodyPr/>
        <a:lstStyle/>
        <a:p>
          <a:r>
            <a:rPr lang="en-GB" b="0" i="0" dirty="0">
              <a:effectLst/>
              <a:latin typeface="interfaceregular"/>
            </a:rPr>
            <a:t>computationally intensive and may require data for each area in the country for which the estimate will apply.</a:t>
          </a:r>
          <a:endParaRPr lang="en-GB" dirty="0"/>
        </a:p>
      </dgm:t>
    </dgm:pt>
    <dgm:pt modelId="{A763F98F-49CA-4EC1-AD4A-9CC49FF59722}" type="parTrans" cxnId="{63807A7C-66E1-4D0A-A571-2F23FA833F60}">
      <dgm:prSet/>
      <dgm:spPr/>
      <dgm:t>
        <a:bodyPr/>
        <a:lstStyle/>
        <a:p>
          <a:endParaRPr lang="en-GB"/>
        </a:p>
      </dgm:t>
    </dgm:pt>
    <dgm:pt modelId="{0CDD1F4C-9058-41EC-8317-C4B804F86B8D}" type="sibTrans" cxnId="{63807A7C-66E1-4D0A-A571-2F23FA833F60}">
      <dgm:prSet/>
      <dgm:spPr/>
      <dgm:t>
        <a:bodyPr/>
        <a:lstStyle/>
        <a:p>
          <a:endParaRPr lang="en-GB"/>
        </a:p>
      </dgm:t>
    </dgm:pt>
    <dgm:pt modelId="{421C3F37-D08F-48AC-AE59-F2461583B06D}">
      <dgm:prSet/>
      <dgm:spPr/>
      <dgm:t>
        <a:bodyPr/>
        <a:lstStyle/>
        <a:p>
          <a:r>
            <a:rPr lang="en-GB" dirty="0"/>
            <a:t>requires two sources of data; one source is a direct count of the target population participating in a service, while the other source is a representative sample of the target population</a:t>
          </a:r>
        </a:p>
      </dgm:t>
    </dgm:pt>
    <dgm:pt modelId="{58A75FF7-ED85-4730-B8E4-3CE00CED27A6}" type="parTrans" cxnId="{97F52E49-A623-4E69-AF13-8CF5055064BA}">
      <dgm:prSet/>
      <dgm:spPr/>
      <dgm:t>
        <a:bodyPr/>
        <a:lstStyle/>
        <a:p>
          <a:endParaRPr lang="en-GB"/>
        </a:p>
      </dgm:t>
    </dgm:pt>
    <dgm:pt modelId="{590DE3C2-5FA3-448D-9243-1F931C0236B8}" type="sibTrans" cxnId="{97F52E49-A623-4E69-AF13-8CF5055064BA}">
      <dgm:prSet/>
      <dgm:spPr/>
      <dgm:t>
        <a:bodyPr/>
        <a:lstStyle/>
        <a:p>
          <a:endParaRPr lang="en-GB"/>
        </a:p>
      </dgm:t>
    </dgm:pt>
    <dgm:pt modelId="{EED61A9F-B360-418F-AE9E-9CF38E681BDC}">
      <dgm:prSet/>
      <dgm:spPr/>
      <dgm:t>
        <a:bodyPr/>
        <a:lstStyle/>
        <a:p>
          <a:r>
            <a:rPr lang="en-GB" b="0" i="0" dirty="0">
              <a:effectLst/>
              <a:latin typeface="interfaceregular"/>
            </a:rPr>
            <a:t>require two or more valid, representative and independent samples of a population </a:t>
          </a:r>
          <a:r>
            <a:rPr lang="en-GB" b="0" i="0" dirty="0"/>
            <a:t> </a:t>
          </a:r>
          <a:endParaRPr lang="en-GB" dirty="0"/>
        </a:p>
      </dgm:t>
    </dgm:pt>
    <dgm:pt modelId="{B81BAC45-14B6-44FC-9D5E-1D0E0368DA55}" type="parTrans" cxnId="{83760C98-7BBA-4962-9EE0-4D57D0F2ED61}">
      <dgm:prSet/>
      <dgm:spPr/>
      <dgm:t>
        <a:bodyPr/>
        <a:lstStyle/>
        <a:p>
          <a:endParaRPr lang="en-GB"/>
        </a:p>
      </dgm:t>
    </dgm:pt>
    <dgm:pt modelId="{483CAB67-7A7D-4727-B94C-18D515181A5A}" type="sibTrans" cxnId="{83760C98-7BBA-4962-9EE0-4D57D0F2ED61}">
      <dgm:prSet/>
      <dgm:spPr/>
      <dgm:t>
        <a:bodyPr/>
        <a:lstStyle/>
        <a:p>
          <a:endParaRPr lang="en-GB"/>
        </a:p>
      </dgm:t>
    </dgm:pt>
    <dgm:pt modelId="{B7E24322-1B1E-42FA-9407-231EF9CA922A}">
      <dgm:prSet/>
      <dgm:spPr/>
      <dgm:t>
        <a:bodyPr/>
        <a:lstStyle/>
        <a:p>
          <a:r>
            <a:rPr lang="en-GB" b="0" i="0">
              <a:effectLst/>
              <a:latin typeface="interfaceregular"/>
            </a:rPr>
            <a:t>can involve months of fieldwork to access individuals and still fail to identify individuals who practice the behaviour.</a:t>
          </a:r>
          <a:r>
            <a:rPr lang="en-GB" b="0" i="0"/>
            <a:t> </a:t>
          </a:r>
          <a:endParaRPr lang="en-GB" dirty="0"/>
        </a:p>
      </dgm:t>
    </dgm:pt>
    <dgm:pt modelId="{4B19A6A0-2F92-47D2-B061-BA9CBFD6BF8C}" type="parTrans" cxnId="{1C95C93A-1A7F-4C38-BBFF-E13FE4BB1FCC}">
      <dgm:prSet/>
      <dgm:spPr/>
      <dgm:t>
        <a:bodyPr/>
        <a:lstStyle/>
        <a:p>
          <a:endParaRPr lang="en-GB"/>
        </a:p>
      </dgm:t>
    </dgm:pt>
    <dgm:pt modelId="{E8AB49D8-820F-4C46-8CF3-559E4CFD3B76}" type="sibTrans" cxnId="{1C95C93A-1A7F-4C38-BBFF-E13FE4BB1FCC}">
      <dgm:prSet/>
      <dgm:spPr/>
      <dgm:t>
        <a:bodyPr/>
        <a:lstStyle/>
        <a:p>
          <a:endParaRPr lang="en-GB"/>
        </a:p>
      </dgm:t>
    </dgm:pt>
    <dgm:pt modelId="{973CF9B8-79FD-4DAB-9AA1-80C2A2585234}" type="pres">
      <dgm:prSet presAssocID="{FE6EAAB1-0D8F-4FCD-BF89-1C961E47E0F8}" presName="Name0" presStyleCnt="0">
        <dgm:presLayoutVars>
          <dgm:dir/>
          <dgm:animLvl val="lvl"/>
          <dgm:resizeHandles val="exact"/>
        </dgm:presLayoutVars>
      </dgm:prSet>
      <dgm:spPr/>
    </dgm:pt>
    <dgm:pt modelId="{C582668C-F035-43D6-959D-DC8F8BBF8DC6}" type="pres">
      <dgm:prSet presAssocID="{69B1C7DE-DA60-4DCE-B47B-BE7C67019BF1}" presName="linNode" presStyleCnt="0"/>
      <dgm:spPr/>
    </dgm:pt>
    <dgm:pt modelId="{271525F3-F2B8-42AD-A291-3C94CB167F08}" type="pres">
      <dgm:prSet presAssocID="{69B1C7DE-DA60-4DCE-B47B-BE7C67019BF1}" presName="parentText" presStyleLbl="node1" presStyleIdx="0" presStyleCnt="4">
        <dgm:presLayoutVars>
          <dgm:chMax val="1"/>
          <dgm:bulletEnabled val="1"/>
        </dgm:presLayoutVars>
      </dgm:prSet>
      <dgm:spPr/>
    </dgm:pt>
    <dgm:pt modelId="{BEC5A50B-2DE3-4325-A118-54462A159E03}" type="pres">
      <dgm:prSet presAssocID="{69B1C7DE-DA60-4DCE-B47B-BE7C67019BF1}" presName="descendantText" presStyleLbl="alignAccFollowNode1" presStyleIdx="0" presStyleCnt="4" custLinFactNeighborX="875" custLinFactNeighborY="4483">
        <dgm:presLayoutVars>
          <dgm:bulletEnabled val="1"/>
        </dgm:presLayoutVars>
      </dgm:prSet>
      <dgm:spPr/>
    </dgm:pt>
    <dgm:pt modelId="{78A22096-5DEC-4DFF-82EF-2A102A19D3B8}" type="pres">
      <dgm:prSet presAssocID="{CD60BD28-3C5E-4000-B4F9-EAFCF016A524}" presName="sp" presStyleCnt="0"/>
      <dgm:spPr/>
    </dgm:pt>
    <dgm:pt modelId="{ECFD1FAC-22A6-472D-8C98-438222CE1000}" type="pres">
      <dgm:prSet presAssocID="{9E1FDAB1-5309-4718-923B-CD89F6B56F8B}" presName="linNode" presStyleCnt="0"/>
      <dgm:spPr/>
    </dgm:pt>
    <dgm:pt modelId="{0D7211C0-E565-444B-8BCC-C59596802899}" type="pres">
      <dgm:prSet presAssocID="{9E1FDAB1-5309-4718-923B-CD89F6B56F8B}" presName="parentText" presStyleLbl="node1" presStyleIdx="1" presStyleCnt="4">
        <dgm:presLayoutVars>
          <dgm:chMax val="1"/>
          <dgm:bulletEnabled val="1"/>
        </dgm:presLayoutVars>
      </dgm:prSet>
      <dgm:spPr/>
    </dgm:pt>
    <dgm:pt modelId="{A64B26A4-E780-485C-8FA5-70CA3947002D}" type="pres">
      <dgm:prSet presAssocID="{9E1FDAB1-5309-4718-923B-CD89F6B56F8B}" presName="descendantText" presStyleLbl="alignAccFollowNode1" presStyleIdx="1" presStyleCnt="4">
        <dgm:presLayoutVars>
          <dgm:bulletEnabled val="1"/>
        </dgm:presLayoutVars>
      </dgm:prSet>
      <dgm:spPr/>
    </dgm:pt>
    <dgm:pt modelId="{05C37B69-1FAB-447F-8264-7AF910F21582}" type="pres">
      <dgm:prSet presAssocID="{E3F5E88B-0480-4138-959D-2B7CCD707F89}" presName="sp" presStyleCnt="0"/>
      <dgm:spPr/>
    </dgm:pt>
    <dgm:pt modelId="{4AD194B3-9BFF-49EE-B47F-DD28D77EF0A3}" type="pres">
      <dgm:prSet presAssocID="{0C381839-0BDA-4A51-9F5B-A7BF0116BBCE}" presName="linNode" presStyleCnt="0"/>
      <dgm:spPr/>
    </dgm:pt>
    <dgm:pt modelId="{8F184928-A69B-4806-AC01-F926D67A73E4}" type="pres">
      <dgm:prSet presAssocID="{0C381839-0BDA-4A51-9F5B-A7BF0116BBCE}" presName="parentText" presStyleLbl="node1" presStyleIdx="2" presStyleCnt="4">
        <dgm:presLayoutVars>
          <dgm:chMax val="1"/>
          <dgm:bulletEnabled val="1"/>
        </dgm:presLayoutVars>
      </dgm:prSet>
      <dgm:spPr/>
    </dgm:pt>
    <dgm:pt modelId="{213D2C20-9D71-4874-9BD4-F75F311A3555}" type="pres">
      <dgm:prSet presAssocID="{0C381839-0BDA-4A51-9F5B-A7BF0116BBCE}" presName="descendantText" presStyleLbl="alignAccFollowNode1" presStyleIdx="2" presStyleCnt="4">
        <dgm:presLayoutVars>
          <dgm:bulletEnabled val="1"/>
        </dgm:presLayoutVars>
      </dgm:prSet>
      <dgm:spPr/>
    </dgm:pt>
    <dgm:pt modelId="{56458F36-12B6-4005-A3FB-D6558FEEC39D}" type="pres">
      <dgm:prSet presAssocID="{BD65FC18-233F-421D-B8A8-867F1092977D}" presName="sp" presStyleCnt="0"/>
      <dgm:spPr/>
    </dgm:pt>
    <dgm:pt modelId="{70CFBC93-4B3A-476D-8B74-1ABC11BCE60D}" type="pres">
      <dgm:prSet presAssocID="{2A778DB1-875E-4213-80BB-914D0CA3AE61}" presName="linNode" presStyleCnt="0"/>
      <dgm:spPr/>
    </dgm:pt>
    <dgm:pt modelId="{B38764EF-2490-476D-B12F-0B65D7E5B753}" type="pres">
      <dgm:prSet presAssocID="{2A778DB1-875E-4213-80BB-914D0CA3AE61}" presName="parentText" presStyleLbl="node1" presStyleIdx="3" presStyleCnt="4">
        <dgm:presLayoutVars>
          <dgm:chMax val="1"/>
          <dgm:bulletEnabled val="1"/>
        </dgm:presLayoutVars>
      </dgm:prSet>
      <dgm:spPr/>
    </dgm:pt>
    <dgm:pt modelId="{250AFCC9-D4F4-4201-B928-7DD20D3A40B1}" type="pres">
      <dgm:prSet presAssocID="{2A778DB1-875E-4213-80BB-914D0CA3AE61}" presName="descendantText" presStyleLbl="alignAccFollowNode1" presStyleIdx="3" presStyleCnt="4">
        <dgm:presLayoutVars>
          <dgm:bulletEnabled val="1"/>
        </dgm:presLayoutVars>
      </dgm:prSet>
      <dgm:spPr/>
    </dgm:pt>
  </dgm:ptLst>
  <dgm:cxnLst>
    <dgm:cxn modelId="{8EF67916-823D-4E15-BA4D-4FDD6C64D4E4}" type="presOf" srcId="{0C381839-0BDA-4A51-9F5B-A7BF0116BBCE}" destId="{8F184928-A69B-4806-AC01-F926D67A73E4}" srcOrd="0" destOrd="0" presId="urn:microsoft.com/office/officeart/2005/8/layout/vList5"/>
    <dgm:cxn modelId="{B1F94135-1711-4006-82CC-09E92774204C}" type="presOf" srcId="{421C3F37-D08F-48AC-AE59-F2461583B06D}" destId="{213D2C20-9D71-4874-9BD4-F75F311A3555}" srcOrd="0" destOrd="0" presId="urn:microsoft.com/office/officeart/2005/8/layout/vList5"/>
    <dgm:cxn modelId="{1C95C93A-1A7F-4C38-BBFF-E13FE4BB1FCC}" srcId="{69B1C7DE-DA60-4DCE-B47B-BE7C67019BF1}" destId="{B7E24322-1B1E-42FA-9407-231EF9CA922A}" srcOrd="0" destOrd="0" parTransId="{4B19A6A0-2F92-47D2-B061-BA9CBFD6BF8C}" sibTransId="{E8AB49D8-820F-4C46-8CF3-559E4CFD3B76}"/>
    <dgm:cxn modelId="{9EABA661-3496-4324-90F0-D892D93D0CF7}" srcId="{FE6EAAB1-0D8F-4FCD-BF89-1C961E47E0F8}" destId="{9E1FDAB1-5309-4718-923B-CD89F6B56F8B}" srcOrd="1" destOrd="0" parTransId="{9C35524E-4DC0-4D81-A42A-709F695D7E69}" sibTransId="{E3F5E88B-0480-4138-959D-2B7CCD707F89}"/>
    <dgm:cxn modelId="{3BE6E767-B462-4036-A5E1-4D81A791D34C}" type="presOf" srcId="{9E1FDAB1-5309-4718-923B-CD89F6B56F8B}" destId="{0D7211C0-E565-444B-8BCC-C59596802899}" srcOrd="0" destOrd="0" presId="urn:microsoft.com/office/officeart/2005/8/layout/vList5"/>
    <dgm:cxn modelId="{2F625C68-58E6-4976-9E51-60BB2BEA8F80}" type="presOf" srcId="{69B1C7DE-DA60-4DCE-B47B-BE7C67019BF1}" destId="{271525F3-F2B8-42AD-A291-3C94CB167F08}" srcOrd="0" destOrd="0" presId="urn:microsoft.com/office/officeart/2005/8/layout/vList5"/>
    <dgm:cxn modelId="{97F52E49-A623-4E69-AF13-8CF5055064BA}" srcId="{0C381839-0BDA-4A51-9F5B-A7BF0116BBCE}" destId="{421C3F37-D08F-48AC-AE59-F2461583B06D}" srcOrd="0" destOrd="0" parTransId="{58A75FF7-ED85-4730-B8E4-3CE00CED27A6}" sibTransId="{590DE3C2-5FA3-448D-9243-1F931C0236B8}"/>
    <dgm:cxn modelId="{9FD7316A-FC63-4906-8A2F-A8B3A0C67D7D}" type="presOf" srcId="{2A778DB1-875E-4213-80BB-914D0CA3AE61}" destId="{B38764EF-2490-476D-B12F-0B65D7E5B753}" srcOrd="0" destOrd="0" presId="urn:microsoft.com/office/officeart/2005/8/layout/vList5"/>
    <dgm:cxn modelId="{8211C64E-18B3-46E6-AEC9-2BDE9CADB08C}" type="presOf" srcId="{EED61A9F-B360-418F-AE9E-9CF38E681BDC}" destId="{A64B26A4-E780-485C-8FA5-70CA3947002D}" srcOrd="0" destOrd="0" presId="urn:microsoft.com/office/officeart/2005/8/layout/vList5"/>
    <dgm:cxn modelId="{63807A7C-66E1-4D0A-A571-2F23FA833F60}" srcId="{2A778DB1-875E-4213-80BB-914D0CA3AE61}" destId="{A68ED277-AD25-47FD-A10E-2EED1C0F0922}" srcOrd="0" destOrd="0" parTransId="{A763F98F-49CA-4EC1-AD4A-9CC49FF59722}" sibTransId="{0CDD1F4C-9058-41EC-8317-C4B804F86B8D}"/>
    <dgm:cxn modelId="{83760C98-7BBA-4962-9EE0-4D57D0F2ED61}" srcId="{9E1FDAB1-5309-4718-923B-CD89F6B56F8B}" destId="{EED61A9F-B360-418F-AE9E-9CF38E681BDC}" srcOrd="0" destOrd="0" parTransId="{B81BAC45-14B6-44FC-9D5E-1D0E0368DA55}" sibTransId="{483CAB67-7A7D-4727-B94C-18D515181A5A}"/>
    <dgm:cxn modelId="{2B84F6A7-698D-4F79-89D3-6EF8625858E0}" type="presOf" srcId="{FE6EAAB1-0D8F-4FCD-BF89-1C961E47E0F8}" destId="{973CF9B8-79FD-4DAB-9AA1-80C2A2585234}" srcOrd="0" destOrd="0" presId="urn:microsoft.com/office/officeart/2005/8/layout/vList5"/>
    <dgm:cxn modelId="{3920A2AB-8B61-4912-96FB-98E710C5A72C}" srcId="{FE6EAAB1-0D8F-4FCD-BF89-1C961E47E0F8}" destId="{69B1C7DE-DA60-4DCE-B47B-BE7C67019BF1}" srcOrd="0" destOrd="0" parTransId="{63DC1427-0BC9-43E3-8196-63EE354A65C2}" sibTransId="{CD60BD28-3C5E-4000-B4F9-EAFCF016A524}"/>
    <dgm:cxn modelId="{755CB7AB-8EC4-4D0F-97C2-76DB097009D7}" type="presOf" srcId="{B7E24322-1B1E-42FA-9407-231EF9CA922A}" destId="{BEC5A50B-2DE3-4325-A118-54462A159E03}" srcOrd="0" destOrd="0" presId="urn:microsoft.com/office/officeart/2005/8/layout/vList5"/>
    <dgm:cxn modelId="{4D44BDB8-5AC7-47EC-AF7E-6419891B3A78}" srcId="{FE6EAAB1-0D8F-4FCD-BF89-1C961E47E0F8}" destId="{0C381839-0BDA-4A51-9F5B-A7BF0116BBCE}" srcOrd="2" destOrd="0" parTransId="{9738CB55-A03D-4DF3-9BD8-3703767FD0FC}" sibTransId="{BD65FC18-233F-421D-B8A8-867F1092977D}"/>
    <dgm:cxn modelId="{9A7B51D1-F1FF-4FB6-93A9-643AA467A52F}" srcId="{FE6EAAB1-0D8F-4FCD-BF89-1C961E47E0F8}" destId="{2A778DB1-875E-4213-80BB-914D0CA3AE61}" srcOrd="3" destOrd="0" parTransId="{97B086C1-12B0-436D-998F-9E47E967BB5A}" sibTransId="{750C0DB1-2423-48FD-8772-2B1B0C0DF963}"/>
    <dgm:cxn modelId="{3B6676DE-CA55-496A-BA56-A6A865C53137}" type="presOf" srcId="{A68ED277-AD25-47FD-A10E-2EED1C0F0922}" destId="{250AFCC9-D4F4-4201-B928-7DD20D3A40B1}" srcOrd="0" destOrd="0" presId="urn:microsoft.com/office/officeart/2005/8/layout/vList5"/>
    <dgm:cxn modelId="{BC69D4A6-1EEE-4914-A651-CCFBB08C46EC}" type="presParOf" srcId="{973CF9B8-79FD-4DAB-9AA1-80C2A2585234}" destId="{C582668C-F035-43D6-959D-DC8F8BBF8DC6}" srcOrd="0" destOrd="0" presId="urn:microsoft.com/office/officeart/2005/8/layout/vList5"/>
    <dgm:cxn modelId="{F37ED5F4-F055-4CB7-A860-DAE7EA59E532}" type="presParOf" srcId="{C582668C-F035-43D6-959D-DC8F8BBF8DC6}" destId="{271525F3-F2B8-42AD-A291-3C94CB167F08}" srcOrd="0" destOrd="0" presId="urn:microsoft.com/office/officeart/2005/8/layout/vList5"/>
    <dgm:cxn modelId="{4899E9B6-6859-4F27-ADC3-85124132971B}" type="presParOf" srcId="{C582668C-F035-43D6-959D-DC8F8BBF8DC6}" destId="{BEC5A50B-2DE3-4325-A118-54462A159E03}" srcOrd="1" destOrd="0" presId="urn:microsoft.com/office/officeart/2005/8/layout/vList5"/>
    <dgm:cxn modelId="{20C5B8A6-C384-4B41-B24E-CD1300047D8F}" type="presParOf" srcId="{973CF9B8-79FD-4DAB-9AA1-80C2A2585234}" destId="{78A22096-5DEC-4DFF-82EF-2A102A19D3B8}" srcOrd="1" destOrd="0" presId="urn:microsoft.com/office/officeart/2005/8/layout/vList5"/>
    <dgm:cxn modelId="{C1234D87-47DF-4AE6-8372-2A2100B331F7}" type="presParOf" srcId="{973CF9B8-79FD-4DAB-9AA1-80C2A2585234}" destId="{ECFD1FAC-22A6-472D-8C98-438222CE1000}" srcOrd="2" destOrd="0" presId="urn:microsoft.com/office/officeart/2005/8/layout/vList5"/>
    <dgm:cxn modelId="{B617C43D-29AB-4274-A574-98246C390372}" type="presParOf" srcId="{ECFD1FAC-22A6-472D-8C98-438222CE1000}" destId="{0D7211C0-E565-444B-8BCC-C59596802899}" srcOrd="0" destOrd="0" presId="urn:microsoft.com/office/officeart/2005/8/layout/vList5"/>
    <dgm:cxn modelId="{DA443ABE-F321-4389-A5A0-1EB0D0559D12}" type="presParOf" srcId="{ECFD1FAC-22A6-472D-8C98-438222CE1000}" destId="{A64B26A4-E780-485C-8FA5-70CA3947002D}" srcOrd="1" destOrd="0" presId="urn:microsoft.com/office/officeart/2005/8/layout/vList5"/>
    <dgm:cxn modelId="{1052D351-D17E-445F-A7B2-4786F5770F8D}" type="presParOf" srcId="{973CF9B8-79FD-4DAB-9AA1-80C2A2585234}" destId="{05C37B69-1FAB-447F-8264-7AF910F21582}" srcOrd="3" destOrd="0" presId="urn:microsoft.com/office/officeart/2005/8/layout/vList5"/>
    <dgm:cxn modelId="{4173E2AD-F21C-4BB4-99CF-F3CDC5ED5CD9}" type="presParOf" srcId="{973CF9B8-79FD-4DAB-9AA1-80C2A2585234}" destId="{4AD194B3-9BFF-49EE-B47F-DD28D77EF0A3}" srcOrd="4" destOrd="0" presId="urn:microsoft.com/office/officeart/2005/8/layout/vList5"/>
    <dgm:cxn modelId="{33C96395-0FD3-47B2-B521-60419297A3A2}" type="presParOf" srcId="{4AD194B3-9BFF-49EE-B47F-DD28D77EF0A3}" destId="{8F184928-A69B-4806-AC01-F926D67A73E4}" srcOrd="0" destOrd="0" presId="urn:microsoft.com/office/officeart/2005/8/layout/vList5"/>
    <dgm:cxn modelId="{0AC62312-28A4-4806-B3CE-F7AF229F237E}" type="presParOf" srcId="{4AD194B3-9BFF-49EE-B47F-DD28D77EF0A3}" destId="{213D2C20-9D71-4874-9BD4-F75F311A3555}" srcOrd="1" destOrd="0" presId="urn:microsoft.com/office/officeart/2005/8/layout/vList5"/>
    <dgm:cxn modelId="{60F2D838-0B42-460D-BB0C-217074C1E6D2}" type="presParOf" srcId="{973CF9B8-79FD-4DAB-9AA1-80C2A2585234}" destId="{56458F36-12B6-4005-A3FB-D6558FEEC39D}" srcOrd="5" destOrd="0" presId="urn:microsoft.com/office/officeart/2005/8/layout/vList5"/>
    <dgm:cxn modelId="{CA858318-7754-4FFB-A8E6-35C5366828CB}" type="presParOf" srcId="{973CF9B8-79FD-4DAB-9AA1-80C2A2585234}" destId="{70CFBC93-4B3A-476D-8B74-1ABC11BCE60D}" srcOrd="6" destOrd="0" presId="urn:microsoft.com/office/officeart/2005/8/layout/vList5"/>
    <dgm:cxn modelId="{6E5B157A-0C8C-4C9C-902C-32884E06BC44}" type="presParOf" srcId="{70CFBC93-4B3A-476D-8B74-1ABC11BCE60D}" destId="{B38764EF-2490-476D-B12F-0B65D7E5B753}" srcOrd="0" destOrd="0" presId="urn:microsoft.com/office/officeart/2005/8/layout/vList5"/>
    <dgm:cxn modelId="{C66B7348-4C91-4D83-887C-8D01350BB096}" type="presParOf" srcId="{70CFBC93-4B3A-476D-8B74-1ABC11BCE60D}" destId="{250AFCC9-D4F4-4201-B928-7DD20D3A40B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3BCF2-36F2-439E-9935-91251791E50C}">
      <dsp:nvSpPr>
        <dsp:cNvPr id="0" name=""/>
        <dsp:cNvSpPr/>
      </dsp:nvSpPr>
      <dsp:spPr>
        <a:xfrm>
          <a:off x="1755447" y="2323"/>
          <a:ext cx="5555614" cy="118823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Recent literature evidences a high percentage of asymptomatic or </a:t>
          </a:r>
          <a:r>
            <a:rPr lang="en-GB" sz="1800" kern="1200" dirty="0" err="1"/>
            <a:t>paucisymptomatic</a:t>
          </a:r>
          <a:r>
            <a:rPr lang="en-GB" sz="1800" kern="1200" dirty="0"/>
            <a:t> cases among COVID-19 infected subjects. </a:t>
          </a:r>
          <a:endParaRPr lang="it-IT" sz="1800" kern="1200" dirty="0"/>
        </a:p>
      </dsp:txBody>
      <dsp:txXfrm>
        <a:off x="1790249" y="37125"/>
        <a:ext cx="5486010" cy="1118630"/>
      </dsp:txXfrm>
    </dsp:sp>
    <dsp:sp modelId="{8D312485-B081-48BC-8826-13C5635435A4}">
      <dsp:nvSpPr>
        <dsp:cNvPr id="0" name=""/>
        <dsp:cNvSpPr/>
      </dsp:nvSpPr>
      <dsp:spPr>
        <a:xfrm rot="5400000">
          <a:off x="4310460" y="1220263"/>
          <a:ext cx="445587" cy="534705"/>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it-IT" sz="2200" kern="1200"/>
        </a:p>
      </dsp:txBody>
      <dsp:txXfrm rot="-5400000">
        <a:off x="4372842" y="1264822"/>
        <a:ext cx="320823" cy="311911"/>
      </dsp:txXfrm>
    </dsp:sp>
    <dsp:sp modelId="{7B8414B4-1507-4B9E-8B26-131BAB078811}">
      <dsp:nvSpPr>
        <dsp:cNvPr id="0" name=""/>
        <dsp:cNvSpPr/>
      </dsp:nvSpPr>
      <dsp:spPr>
        <a:xfrm>
          <a:off x="1755447" y="1784674"/>
          <a:ext cx="5555614" cy="118823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The prevalence estimation for mild-asymptomatic cases is very important given the high contagiousness of the virus. </a:t>
          </a:r>
          <a:endParaRPr lang="it-IT" sz="1800" kern="1200" dirty="0"/>
        </a:p>
      </dsp:txBody>
      <dsp:txXfrm>
        <a:off x="1790249" y="1819476"/>
        <a:ext cx="5486010" cy="1118630"/>
      </dsp:txXfrm>
    </dsp:sp>
    <dsp:sp modelId="{EC26DC55-7A9B-4994-9F4F-13FE8809A0B8}">
      <dsp:nvSpPr>
        <dsp:cNvPr id="0" name=""/>
        <dsp:cNvSpPr/>
      </dsp:nvSpPr>
      <dsp:spPr>
        <a:xfrm rot="5400000">
          <a:off x="4310460" y="3002615"/>
          <a:ext cx="445587" cy="534705"/>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it-IT" sz="2200" kern="1200"/>
        </a:p>
      </dsp:txBody>
      <dsp:txXfrm rot="-5400000">
        <a:off x="4372842" y="3047174"/>
        <a:ext cx="320823" cy="311911"/>
      </dsp:txXfrm>
    </dsp:sp>
    <dsp:sp modelId="{C224B46F-5D02-4DE3-B8CE-B0913C3978C8}">
      <dsp:nvSpPr>
        <dsp:cNvPr id="0" name=""/>
        <dsp:cNvSpPr/>
      </dsp:nvSpPr>
      <dsp:spPr>
        <a:xfrm>
          <a:off x="1755447" y="3567026"/>
          <a:ext cx="5555614" cy="1188234"/>
        </a:xfrm>
        <a:prstGeom prst="roundRect">
          <a:avLst>
            <a:gd name="adj" fmla="val 10000"/>
          </a:avLst>
        </a:prstGeom>
        <a:solidFill>
          <a:schemeClr val="accent2">
            <a:alpha val="50000"/>
          </a:schemeClr>
        </a:solidFill>
        <a:ln w="57150">
          <a:solidFill>
            <a:srgbClr val="C00000"/>
          </a:solidFill>
        </a:ln>
        <a:effectLst/>
      </dsp:spPr>
      <dsp:style>
        <a:lnRef idx="0">
          <a:scrgbClr r="0" g="0" b="0"/>
        </a:lnRef>
        <a:fillRef idx="0">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b="1" kern="1200" dirty="0"/>
            <a:t>INCIDENT (</a:t>
          </a:r>
          <a:r>
            <a:rPr lang="it-IT" sz="1800" b="1" kern="1200" dirty="0" err="1"/>
            <a:t>hIddeN</a:t>
          </a:r>
          <a:r>
            <a:rPr lang="it-IT" sz="1800" b="1" kern="1200" dirty="0"/>
            <a:t> CovID-19 </a:t>
          </a:r>
          <a:r>
            <a:rPr lang="it-IT" sz="1800" b="1" kern="1200" dirty="0" err="1"/>
            <a:t>casEs</a:t>
          </a:r>
          <a:r>
            <a:rPr lang="it-IT" sz="1800" b="1" kern="1200" dirty="0"/>
            <a:t> Network </a:t>
          </a:r>
          <a:r>
            <a:rPr lang="it-IT" sz="1800" b="1" kern="1200" dirty="0" err="1"/>
            <a:t>esTimation</a:t>
          </a:r>
          <a:r>
            <a:rPr lang="it-IT" sz="1800" kern="1200" dirty="0"/>
            <a:t>),</a:t>
          </a:r>
        </a:p>
        <a:p>
          <a:pPr marL="0" lvl="0" indent="0" algn="ctr" defTabSz="800100">
            <a:lnSpc>
              <a:spcPct val="90000"/>
            </a:lnSpc>
            <a:spcBef>
              <a:spcPct val="0"/>
            </a:spcBef>
            <a:spcAft>
              <a:spcPct val="35000"/>
            </a:spcAft>
            <a:buNone/>
          </a:pPr>
          <a:r>
            <a:rPr lang="en-GB" sz="1800" kern="1200" dirty="0"/>
            <a:t>aims at estimating the number of undocumented infections of COVID-19 using the NSUM method </a:t>
          </a:r>
          <a:endParaRPr lang="it-IT" sz="1800" kern="1200" dirty="0"/>
        </a:p>
      </dsp:txBody>
      <dsp:txXfrm>
        <a:off x="1790249" y="3601828"/>
        <a:ext cx="5486010" cy="11186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F1C289-43A0-4D9F-8C4A-A825B262B6A8}">
      <dsp:nvSpPr>
        <dsp:cNvPr id="0" name=""/>
        <dsp:cNvSpPr/>
      </dsp:nvSpPr>
      <dsp:spPr>
        <a:xfrm>
          <a:off x="3678" y="640089"/>
          <a:ext cx="2211753" cy="884701"/>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t>Study design</a:t>
          </a:r>
        </a:p>
      </dsp:txBody>
      <dsp:txXfrm>
        <a:off x="3678" y="640089"/>
        <a:ext cx="2211753" cy="884701"/>
      </dsp:txXfrm>
    </dsp:sp>
    <dsp:sp modelId="{9C07DF69-6034-4A83-985F-53B24901238E}">
      <dsp:nvSpPr>
        <dsp:cNvPr id="0" name=""/>
        <dsp:cNvSpPr/>
      </dsp:nvSpPr>
      <dsp:spPr>
        <a:xfrm>
          <a:off x="3678" y="1524791"/>
          <a:ext cx="2211753" cy="2810880"/>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Snowball social network sampling</a:t>
          </a:r>
        </a:p>
      </dsp:txBody>
      <dsp:txXfrm>
        <a:off x="3678" y="1524791"/>
        <a:ext cx="2211753" cy="2810880"/>
      </dsp:txXfrm>
    </dsp:sp>
    <dsp:sp modelId="{380EDDB5-A9B2-4205-85D5-016F43E84B58}">
      <dsp:nvSpPr>
        <dsp:cNvPr id="0" name=""/>
        <dsp:cNvSpPr/>
      </dsp:nvSpPr>
      <dsp:spPr>
        <a:xfrm>
          <a:off x="2525077" y="640089"/>
          <a:ext cx="2211753" cy="884701"/>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b="1" kern="1200" dirty="0"/>
            <a:t>Procedures</a:t>
          </a:r>
        </a:p>
      </dsp:txBody>
      <dsp:txXfrm>
        <a:off x="2525077" y="640089"/>
        <a:ext cx="2211753" cy="884701"/>
      </dsp:txXfrm>
    </dsp:sp>
    <dsp:sp modelId="{E6ACD81F-4AC9-4A2C-A883-BECF1CA315F0}">
      <dsp:nvSpPr>
        <dsp:cNvPr id="0" name=""/>
        <dsp:cNvSpPr/>
      </dsp:nvSpPr>
      <dsp:spPr>
        <a:xfrm>
          <a:off x="2525077" y="1524791"/>
          <a:ext cx="2211753" cy="2810880"/>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Structured only for electronically diffusion</a:t>
          </a:r>
          <a:endParaRPr lang="it-IT" sz="2000" kern="1200" dirty="0"/>
        </a:p>
        <a:p>
          <a:pPr marL="228600" lvl="1" indent="-228600" algn="l" defTabSz="889000">
            <a:lnSpc>
              <a:spcPct val="90000"/>
            </a:lnSpc>
            <a:spcBef>
              <a:spcPct val="0"/>
            </a:spcBef>
            <a:spcAft>
              <a:spcPct val="15000"/>
            </a:spcAft>
            <a:buChar char="•"/>
          </a:pPr>
          <a:r>
            <a:rPr lang="it-IT" sz="2000" kern="1200" dirty="0"/>
            <a:t>(</a:t>
          </a:r>
          <a:r>
            <a:rPr lang="it-IT" sz="2000" kern="1200" dirty="0" err="1"/>
            <a:t>created</a:t>
          </a:r>
          <a:r>
            <a:rPr lang="it-IT" sz="2000" kern="1200" dirty="0"/>
            <a:t> in </a:t>
          </a:r>
          <a:r>
            <a:rPr lang="it-IT" sz="2000" kern="1200" dirty="0" err="1"/>
            <a:t>LimeSurvey</a:t>
          </a:r>
          <a:r>
            <a:rPr lang="it-IT" sz="2000" kern="1200" dirty="0"/>
            <a:t> </a:t>
          </a:r>
          <a:r>
            <a:rPr lang="en-US" sz="2000" kern="1200" dirty="0"/>
            <a:t>- GmbH, Hamburg/German)</a:t>
          </a:r>
        </a:p>
      </dsp:txBody>
      <dsp:txXfrm>
        <a:off x="2525077" y="1524791"/>
        <a:ext cx="2211753" cy="2810880"/>
      </dsp:txXfrm>
    </dsp:sp>
    <dsp:sp modelId="{612D13B3-A278-43AF-9CD5-4035CE4209A5}">
      <dsp:nvSpPr>
        <dsp:cNvPr id="0" name=""/>
        <dsp:cNvSpPr/>
      </dsp:nvSpPr>
      <dsp:spPr>
        <a:xfrm>
          <a:off x="5046475" y="640089"/>
          <a:ext cx="2211753" cy="884701"/>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it-IT" sz="2400" b="1" kern="1200" dirty="0" err="1"/>
            <a:t>Inclusion</a:t>
          </a:r>
          <a:r>
            <a:rPr lang="it-IT" sz="2400" b="1" kern="1200" dirty="0"/>
            <a:t> </a:t>
          </a:r>
          <a:r>
            <a:rPr lang="it-IT" sz="2400" b="1" kern="1200" dirty="0" err="1"/>
            <a:t>criteria</a:t>
          </a:r>
          <a:endParaRPr lang="it-IT" sz="2400" b="1" kern="1200" dirty="0"/>
        </a:p>
      </dsp:txBody>
      <dsp:txXfrm>
        <a:off x="5046475" y="640089"/>
        <a:ext cx="2211753" cy="884701"/>
      </dsp:txXfrm>
    </dsp:sp>
    <dsp:sp modelId="{C4AA2B9F-2AB5-431D-9751-017988DD2C80}">
      <dsp:nvSpPr>
        <dsp:cNvPr id="0" name=""/>
        <dsp:cNvSpPr/>
      </dsp:nvSpPr>
      <dsp:spPr>
        <a:xfrm>
          <a:off x="5046475" y="1524791"/>
          <a:ext cx="2211753" cy="2810880"/>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it-IT" sz="2000" kern="1200" dirty="0"/>
            <a:t>&gt;16 </a:t>
          </a:r>
          <a:r>
            <a:rPr lang="it-IT" sz="2000" kern="1200" dirty="0" err="1"/>
            <a:t>years</a:t>
          </a:r>
          <a:r>
            <a:rPr lang="it-IT" sz="2000" kern="1200" dirty="0"/>
            <a:t> </a:t>
          </a:r>
          <a:r>
            <a:rPr lang="it-IT" sz="2000" kern="1200" dirty="0" err="1"/>
            <a:t>old</a:t>
          </a:r>
          <a:endParaRPr lang="it-IT" sz="2000" kern="1200" dirty="0"/>
        </a:p>
        <a:p>
          <a:pPr marL="228600" lvl="1" indent="-228600" algn="l" defTabSz="889000">
            <a:lnSpc>
              <a:spcPct val="90000"/>
            </a:lnSpc>
            <a:spcBef>
              <a:spcPct val="0"/>
            </a:spcBef>
            <a:spcAft>
              <a:spcPct val="15000"/>
            </a:spcAft>
            <a:buChar char="•"/>
          </a:pPr>
          <a:r>
            <a:rPr lang="it-IT" sz="2000" kern="1200" dirty="0" err="1"/>
            <a:t>Informed</a:t>
          </a:r>
          <a:r>
            <a:rPr lang="it-IT" sz="2000" kern="1200" dirty="0"/>
            <a:t> </a:t>
          </a:r>
          <a:r>
            <a:rPr lang="it-IT" sz="2000" kern="1200" dirty="0" err="1"/>
            <a:t>consent</a:t>
          </a:r>
          <a:endParaRPr lang="it-IT" sz="2000" kern="1200" dirty="0"/>
        </a:p>
      </dsp:txBody>
      <dsp:txXfrm>
        <a:off x="5046475" y="1524791"/>
        <a:ext cx="2211753" cy="2810880"/>
      </dsp:txXfrm>
    </dsp:sp>
    <dsp:sp modelId="{3D74E4C6-29DC-457D-8483-C59BA22DA39E}">
      <dsp:nvSpPr>
        <dsp:cNvPr id="0" name=""/>
        <dsp:cNvSpPr/>
      </dsp:nvSpPr>
      <dsp:spPr>
        <a:xfrm>
          <a:off x="7567874" y="640089"/>
          <a:ext cx="2211753" cy="884701"/>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100000"/>
            </a:lnSpc>
            <a:spcBef>
              <a:spcPct val="0"/>
            </a:spcBef>
            <a:spcAft>
              <a:spcPct val="35000"/>
            </a:spcAft>
            <a:buNone/>
          </a:pPr>
          <a:r>
            <a:rPr lang="en-GB" sz="2400" b="1" kern="1200" dirty="0"/>
            <a:t> Sample size</a:t>
          </a:r>
          <a:endParaRPr lang="it-IT" sz="2400" b="1" kern="1200" dirty="0"/>
        </a:p>
      </dsp:txBody>
      <dsp:txXfrm>
        <a:off x="7567874" y="640089"/>
        <a:ext cx="2211753" cy="884701"/>
      </dsp:txXfrm>
    </dsp:sp>
    <dsp:sp modelId="{1F3BC1D0-055A-4B49-9184-EF087239DD57}">
      <dsp:nvSpPr>
        <dsp:cNvPr id="0" name=""/>
        <dsp:cNvSpPr/>
      </dsp:nvSpPr>
      <dsp:spPr>
        <a:xfrm>
          <a:off x="7567874" y="1524791"/>
          <a:ext cx="2211753" cy="281088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100000"/>
            </a:lnSpc>
            <a:spcBef>
              <a:spcPct val="0"/>
            </a:spcBef>
            <a:spcAft>
              <a:spcPct val="15000"/>
            </a:spcAft>
            <a:buChar char="•"/>
          </a:pPr>
          <a:r>
            <a:rPr lang="en-GB" sz="2000" kern="1200" dirty="0"/>
            <a:t>The computed study size is of 2178 responders (conservative proportion, 2.1% error rate)</a:t>
          </a:r>
          <a:endParaRPr lang="it-IT" sz="2000" kern="1200" dirty="0"/>
        </a:p>
      </dsp:txBody>
      <dsp:txXfrm>
        <a:off x="7567874" y="1524791"/>
        <a:ext cx="2211753" cy="28108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672E8-07C1-4C3E-9FA5-74AF6B19402E}">
      <dsp:nvSpPr>
        <dsp:cNvPr id="0" name=""/>
        <dsp:cNvSpPr/>
      </dsp:nvSpPr>
      <dsp:spPr>
        <a:xfrm>
          <a:off x="3429" y="14258"/>
          <a:ext cx="3343274" cy="1337309"/>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b="1" kern="1200" dirty="0"/>
            <a:t>Target questions</a:t>
          </a:r>
        </a:p>
        <a:p>
          <a:pPr marL="0" lvl="0" indent="0" algn="ctr" defTabSz="977900">
            <a:lnSpc>
              <a:spcPct val="90000"/>
            </a:lnSpc>
            <a:spcBef>
              <a:spcPct val="0"/>
            </a:spcBef>
            <a:spcAft>
              <a:spcPct val="35000"/>
            </a:spcAft>
            <a:buNone/>
          </a:pPr>
          <a:r>
            <a:rPr lang="en-US" sz="2200" b="1" kern="1200" dirty="0"/>
            <a:t> (n 4)</a:t>
          </a:r>
          <a:endParaRPr lang="it-IT" sz="2200" b="1" kern="1200" dirty="0"/>
        </a:p>
      </dsp:txBody>
      <dsp:txXfrm>
        <a:off x="3429" y="14258"/>
        <a:ext cx="3343274" cy="1337309"/>
      </dsp:txXfrm>
    </dsp:sp>
    <dsp:sp modelId="{08C2365D-630C-4CDC-A280-1152E3B30791}">
      <dsp:nvSpPr>
        <dsp:cNvPr id="0" name=""/>
        <dsp:cNvSpPr/>
      </dsp:nvSpPr>
      <dsp:spPr>
        <a:xfrm>
          <a:off x="3429" y="1351568"/>
          <a:ext cx="3343274" cy="2503439"/>
        </a:xfrm>
        <a:prstGeom prst="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err="1"/>
            <a:t>paucisimptomatic</a:t>
          </a:r>
          <a:r>
            <a:rPr lang="en-US" sz="2200" kern="1200" dirty="0"/>
            <a:t> people,</a:t>
          </a:r>
          <a:endParaRPr lang="it-IT" sz="2200" kern="1200" dirty="0"/>
        </a:p>
        <a:p>
          <a:pPr marL="228600" lvl="1" indent="-228600" algn="l" defTabSz="977900">
            <a:lnSpc>
              <a:spcPct val="90000"/>
            </a:lnSpc>
            <a:spcBef>
              <a:spcPct val="0"/>
            </a:spcBef>
            <a:spcAft>
              <a:spcPct val="15000"/>
            </a:spcAft>
            <a:buChar char="•"/>
          </a:pPr>
          <a:r>
            <a:rPr lang="en-US" sz="2200" kern="1200" dirty="0"/>
            <a:t>covid-19 positive,</a:t>
          </a:r>
          <a:endParaRPr lang="it-IT" sz="2200" kern="1200" dirty="0"/>
        </a:p>
        <a:p>
          <a:pPr marL="228600" lvl="1" indent="-228600" algn="l" defTabSz="977900">
            <a:lnSpc>
              <a:spcPct val="90000"/>
            </a:lnSpc>
            <a:spcBef>
              <a:spcPct val="0"/>
            </a:spcBef>
            <a:spcAft>
              <a:spcPct val="15000"/>
            </a:spcAft>
            <a:buChar char="•"/>
          </a:pPr>
          <a:r>
            <a:rPr lang="en-US" sz="2200" kern="1200" dirty="0"/>
            <a:t>quarantined people.</a:t>
          </a:r>
          <a:endParaRPr lang="it-IT" sz="2200" kern="1200" dirty="0"/>
        </a:p>
      </dsp:txBody>
      <dsp:txXfrm>
        <a:off x="3429" y="1351568"/>
        <a:ext cx="3343274" cy="2503439"/>
      </dsp:txXfrm>
    </dsp:sp>
    <dsp:sp modelId="{87561B4E-BDB5-402E-9C0D-1699A851F682}">
      <dsp:nvSpPr>
        <dsp:cNvPr id="0" name=""/>
        <dsp:cNvSpPr/>
      </dsp:nvSpPr>
      <dsp:spPr>
        <a:xfrm>
          <a:off x="3814762" y="14258"/>
          <a:ext cx="3343274" cy="1337309"/>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b="1" kern="1200" dirty="0"/>
            <a:t>Tuning question</a:t>
          </a:r>
        </a:p>
        <a:p>
          <a:pPr marL="0" lvl="0" indent="0" algn="ctr" defTabSz="977900">
            <a:lnSpc>
              <a:spcPct val="90000"/>
            </a:lnSpc>
            <a:spcBef>
              <a:spcPct val="0"/>
            </a:spcBef>
            <a:spcAft>
              <a:spcPct val="35000"/>
            </a:spcAft>
            <a:buNone/>
          </a:pPr>
          <a:r>
            <a:rPr lang="en-US" sz="2200" b="1" kern="1200" dirty="0"/>
            <a:t> (n 1)</a:t>
          </a:r>
          <a:endParaRPr lang="it-IT" sz="2200" b="1" kern="1200" dirty="0"/>
        </a:p>
      </dsp:txBody>
      <dsp:txXfrm>
        <a:off x="3814762" y="14258"/>
        <a:ext cx="3343274" cy="1337309"/>
      </dsp:txXfrm>
    </dsp:sp>
    <dsp:sp modelId="{4E834742-275C-402D-8947-3E66AA7D66B0}">
      <dsp:nvSpPr>
        <dsp:cNvPr id="0" name=""/>
        <dsp:cNvSpPr/>
      </dsp:nvSpPr>
      <dsp:spPr>
        <a:xfrm>
          <a:off x="3814762" y="1351568"/>
          <a:ext cx="3343274" cy="2503439"/>
        </a:xfrm>
        <a:prstGeom prst="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t>Random question about a known population</a:t>
          </a:r>
          <a:br>
            <a:rPr lang="en-US" sz="2200" kern="1200" dirty="0"/>
          </a:br>
          <a:r>
            <a:rPr lang="en-US" sz="2200" kern="1200" dirty="0"/>
            <a:t>(e.g.: How many couple </a:t>
          </a:r>
          <a:r>
            <a:rPr lang="en-GB" sz="2200" kern="1200" dirty="0"/>
            <a:t> who were married in 2019</a:t>
          </a:r>
          <a:r>
            <a:rPr lang="en-US" sz="2200" kern="1200" dirty="0"/>
            <a:t> do you know?)</a:t>
          </a:r>
          <a:endParaRPr lang="it-IT" sz="2200" kern="1200" dirty="0"/>
        </a:p>
      </dsp:txBody>
      <dsp:txXfrm>
        <a:off x="3814762" y="1351568"/>
        <a:ext cx="3343274" cy="2503439"/>
      </dsp:txXfrm>
    </dsp:sp>
    <dsp:sp modelId="{18C2DEE2-A6A1-4622-AA6F-05DFECB6B9BD}">
      <dsp:nvSpPr>
        <dsp:cNvPr id="0" name=""/>
        <dsp:cNvSpPr/>
      </dsp:nvSpPr>
      <dsp:spPr>
        <a:xfrm>
          <a:off x="7626096" y="14258"/>
          <a:ext cx="3343274" cy="1337309"/>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b="1" kern="1200" dirty="0"/>
            <a:t>Demographic characteristics</a:t>
          </a:r>
        </a:p>
        <a:p>
          <a:pPr marL="0" lvl="0" indent="0" algn="ctr" defTabSz="977900">
            <a:lnSpc>
              <a:spcPct val="90000"/>
            </a:lnSpc>
            <a:spcBef>
              <a:spcPct val="0"/>
            </a:spcBef>
            <a:spcAft>
              <a:spcPct val="35000"/>
            </a:spcAft>
            <a:buNone/>
          </a:pPr>
          <a:r>
            <a:rPr lang="en-US" sz="2200" b="1" kern="1200" dirty="0"/>
            <a:t>(n 4)</a:t>
          </a:r>
          <a:endParaRPr lang="it-IT" sz="2200" b="1" kern="1200" dirty="0"/>
        </a:p>
      </dsp:txBody>
      <dsp:txXfrm>
        <a:off x="7626096" y="14258"/>
        <a:ext cx="3343274" cy="1337309"/>
      </dsp:txXfrm>
    </dsp:sp>
    <dsp:sp modelId="{C25C99F9-DF15-4E49-AE4A-1F185F20D6C4}">
      <dsp:nvSpPr>
        <dsp:cNvPr id="0" name=""/>
        <dsp:cNvSpPr/>
      </dsp:nvSpPr>
      <dsp:spPr>
        <a:xfrm>
          <a:off x="7626096" y="1351568"/>
          <a:ext cx="3343274" cy="2503439"/>
        </a:xfrm>
        <a:prstGeom prst="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t>Age,</a:t>
          </a:r>
          <a:endParaRPr lang="it-IT" sz="2200" kern="1200" dirty="0"/>
        </a:p>
        <a:p>
          <a:pPr marL="228600" lvl="1" indent="-228600" algn="l" defTabSz="977900">
            <a:lnSpc>
              <a:spcPct val="90000"/>
            </a:lnSpc>
            <a:spcBef>
              <a:spcPct val="0"/>
            </a:spcBef>
            <a:spcAft>
              <a:spcPct val="15000"/>
            </a:spcAft>
            <a:buChar char="•"/>
          </a:pPr>
          <a:r>
            <a:rPr lang="en-US" sz="2200" kern="1200" dirty="0"/>
            <a:t>gender, </a:t>
          </a:r>
          <a:endParaRPr lang="it-IT" sz="2200" kern="1200" dirty="0"/>
        </a:p>
        <a:p>
          <a:pPr marL="228600" lvl="1" indent="-228600" algn="l" defTabSz="977900">
            <a:lnSpc>
              <a:spcPct val="90000"/>
            </a:lnSpc>
            <a:spcBef>
              <a:spcPct val="0"/>
            </a:spcBef>
            <a:spcAft>
              <a:spcPct val="15000"/>
            </a:spcAft>
            <a:buChar char="•"/>
          </a:pPr>
          <a:r>
            <a:rPr lang="en-US" sz="2200" kern="1200" dirty="0"/>
            <a:t>residence,</a:t>
          </a:r>
          <a:endParaRPr lang="it-IT" sz="2200" kern="1200" dirty="0"/>
        </a:p>
        <a:p>
          <a:pPr marL="228600" lvl="1" indent="-228600" algn="l" defTabSz="977900">
            <a:lnSpc>
              <a:spcPct val="90000"/>
            </a:lnSpc>
            <a:spcBef>
              <a:spcPct val="0"/>
            </a:spcBef>
            <a:spcAft>
              <a:spcPct val="15000"/>
            </a:spcAft>
            <a:buChar char="•"/>
          </a:pPr>
          <a:r>
            <a:rPr lang="en-US" sz="2200" kern="1200" dirty="0"/>
            <a:t>nationality.</a:t>
          </a:r>
          <a:endParaRPr lang="it-IT" sz="2200" kern="1200" dirty="0"/>
        </a:p>
      </dsp:txBody>
      <dsp:txXfrm>
        <a:off x="7626096" y="1351568"/>
        <a:ext cx="3343274" cy="25034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C5A50B-2DE3-4325-A118-54462A159E03}">
      <dsp:nvSpPr>
        <dsp:cNvPr id="0" name=""/>
        <dsp:cNvSpPr/>
      </dsp:nvSpPr>
      <dsp:spPr>
        <a:xfrm rot="5400000">
          <a:off x="7208707" y="-2972389"/>
          <a:ext cx="960672" cy="7236746"/>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b="0" i="0" kern="1200">
              <a:effectLst/>
              <a:latin typeface="interfaceregular"/>
            </a:rPr>
            <a:t>can involve months of fieldwork to access individuals and still fail to identify individuals who practice the behaviour.</a:t>
          </a:r>
          <a:r>
            <a:rPr lang="en-GB" sz="1800" b="0" i="0" kern="1200"/>
            <a:t> </a:t>
          </a:r>
          <a:endParaRPr lang="en-GB" sz="1800" kern="1200" dirty="0"/>
        </a:p>
      </dsp:txBody>
      <dsp:txXfrm rot="-5400000">
        <a:off x="4070670" y="212544"/>
        <a:ext cx="7189850" cy="866880"/>
      </dsp:txXfrm>
    </dsp:sp>
    <dsp:sp modelId="{271525F3-F2B8-42AD-A291-3C94CB167F08}">
      <dsp:nvSpPr>
        <dsp:cNvPr id="0" name=""/>
        <dsp:cNvSpPr/>
      </dsp:nvSpPr>
      <dsp:spPr>
        <a:xfrm>
          <a:off x="0" y="2496"/>
          <a:ext cx="4070670" cy="12008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GB" sz="2300" b="1" i="0" kern="1200" dirty="0"/>
            <a:t>Enumeration methods</a:t>
          </a:r>
          <a:endParaRPr lang="en-GB" sz="2300" b="1" kern="1200" dirty="0"/>
        </a:p>
      </dsp:txBody>
      <dsp:txXfrm>
        <a:off x="58620" y="61116"/>
        <a:ext cx="3953430" cy="1083600"/>
      </dsp:txXfrm>
    </dsp:sp>
    <dsp:sp modelId="{A64B26A4-E780-485C-8FA5-70CA3947002D}">
      <dsp:nvSpPr>
        <dsp:cNvPr id="0" name=""/>
        <dsp:cNvSpPr/>
      </dsp:nvSpPr>
      <dsp:spPr>
        <a:xfrm rot="5400000">
          <a:off x="7208707" y="-1754574"/>
          <a:ext cx="960672" cy="7236746"/>
        </a:xfrm>
        <a:prstGeom prst="round2SameRect">
          <a:avLst/>
        </a:prstGeom>
        <a:solidFill>
          <a:schemeClr val="accent2">
            <a:tint val="40000"/>
            <a:alpha val="90000"/>
            <a:hueOff val="1675274"/>
            <a:satOff val="-1459"/>
            <a:lumOff val="-2"/>
            <a:alphaOff val="0"/>
          </a:schemeClr>
        </a:solidFill>
        <a:ln w="25400" cap="flat" cmpd="sng" algn="ctr">
          <a:solidFill>
            <a:schemeClr val="accent2">
              <a:tint val="40000"/>
              <a:alpha val="90000"/>
              <a:hueOff val="1675274"/>
              <a:satOff val="-1459"/>
              <a:lumOff val="-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b="0" i="0" kern="1200" dirty="0">
              <a:effectLst/>
              <a:latin typeface="interfaceregular"/>
            </a:rPr>
            <a:t>require two or more valid, representative and independent samples of a population </a:t>
          </a:r>
          <a:r>
            <a:rPr lang="en-GB" sz="1800" b="0" i="0" kern="1200" dirty="0"/>
            <a:t> </a:t>
          </a:r>
          <a:endParaRPr lang="en-GB" sz="1800" kern="1200" dirty="0"/>
        </a:p>
      </dsp:txBody>
      <dsp:txXfrm rot="-5400000">
        <a:off x="4070670" y="1430359"/>
        <a:ext cx="7189850" cy="866880"/>
      </dsp:txXfrm>
    </dsp:sp>
    <dsp:sp modelId="{0D7211C0-E565-444B-8BCC-C59596802899}">
      <dsp:nvSpPr>
        <dsp:cNvPr id="0" name=""/>
        <dsp:cNvSpPr/>
      </dsp:nvSpPr>
      <dsp:spPr>
        <a:xfrm>
          <a:off x="0" y="1263378"/>
          <a:ext cx="4070670" cy="1200840"/>
        </a:xfrm>
        <a:prstGeom prst="roundRect">
          <a:avLst/>
        </a:prstGeom>
        <a:solidFill>
          <a:schemeClr val="accent2">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GB" sz="2300" b="1" i="0" kern="1200" dirty="0"/>
            <a:t>Capture–recapture techniques</a:t>
          </a:r>
          <a:endParaRPr lang="en-GB" sz="2300" b="1" kern="1200" dirty="0"/>
        </a:p>
      </dsp:txBody>
      <dsp:txXfrm>
        <a:off x="58620" y="1321998"/>
        <a:ext cx="3953430" cy="1083600"/>
      </dsp:txXfrm>
    </dsp:sp>
    <dsp:sp modelId="{213D2C20-9D71-4874-9BD4-F75F311A3555}">
      <dsp:nvSpPr>
        <dsp:cNvPr id="0" name=""/>
        <dsp:cNvSpPr/>
      </dsp:nvSpPr>
      <dsp:spPr>
        <a:xfrm rot="5400000">
          <a:off x="7208707" y="-493692"/>
          <a:ext cx="960672" cy="7236746"/>
        </a:xfrm>
        <a:prstGeom prst="round2SameRect">
          <a:avLst/>
        </a:prstGeom>
        <a:solidFill>
          <a:schemeClr val="accent2">
            <a:tint val="40000"/>
            <a:alpha val="90000"/>
            <a:hueOff val="3350547"/>
            <a:satOff val="-2919"/>
            <a:lumOff val="-4"/>
            <a:alphaOff val="0"/>
          </a:schemeClr>
        </a:solidFill>
        <a:ln w="25400" cap="flat" cmpd="sng" algn="ctr">
          <a:solidFill>
            <a:schemeClr val="accent2">
              <a:tint val="40000"/>
              <a:alpha val="90000"/>
              <a:hueOff val="3350547"/>
              <a:satOff val="-2919"/>
              <a:lumOff val="-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a:t>requires two sources of data; one source is a direct count of the target population participating in a service, while the other source is a representative sample of the target population</a:t>
          </a:r>
        </a:p>
      </dsp:txBody>
      <dsp:txXfrm rot="-5400000">
        <a:off x="4070670" y="2691241"/>
        <a:ext cx="7189850" cy="866880"/>
      </dsp:txXfrm>
    </dsp:sp>
    <dsp:sp modelId="{8F184928-A69B-4806-AC01-F926D67A73E4}">
      <dsp:nvSpPr>
        <dsp:cNvPr id="0" name=""/>
        <dsp:cNvSpPr/>
      </dsp:nvSpPr>
      <dsp:spPr>
        <a:xfrm>
          <a:off x="0" y="2524261"/>
          <a:ext cx="4070670" cy="1200840"/>
        </a:xfrm>
        <a:prstGeom prst="roundRect">
          <a:avLst/>
        </a:prstGeom>
        <a:solidFill>
          <a:schemeClr val="accent2">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GB" sz="2300" b="1" i="0" kern="1200" dirty="0"/>
            <a:t>Multiplier methods</a:t>
          </a:r>
          <a:endParaRPr lang="en-GB" sz="2300" b="1" kern="1200" dirty="0"/>
        </a:p>
      </dsp:txBody>
      <dsp:txXfrm>
        <a:off x="58620" y="2582881"/>
        <a:ext cx="3953430" cy="1083600"/>
      </dsp:txXfrm>
    </dsp:sp>
    <dsp:sp modelId="{250AFCC9-D4F4-4201-B928-7DD20D3A40B1}">
      <dsp:nvSpPr>
        <dsp:cNvPr id="0" name=""/>
        <dsp:cNvSpPr/>
      </dsp:nvSpPr>
      <dsp:spPr>
        <a:xfrm rot="5400000">
          <a:off x="7208707" y="767189"/>
          <a:ext cx="960672" cy="7236746"/>
        </a:xfrm>
        <a:prstGeom prst="round2SameRect">
          <a:avLst/>
        </a:prstGeom>
        <a:solidFill>
          <a:schemeClr val="accent2">
            <a:tint val="40000"/>
            <a:alpha val="90000"/>
            <a:hueOff val="5025821"/>
            <a:satOff val="-4378"/>
            <a:lumOff val="-6"/>
            <a:alphaOff val="0"/>
          </a:schemeClr>
        </a:solidFill>
        <a:ln w="25400" cap="flat" cmpd="sng" algn="ctr">
          <a:solidFill>
            <a:schemeClr val="accent2">
              <a:tint val="40000"/>
              <a:alpha val="90000"/>
              <a:hueOff val="5025821"/>
              <a:satOff val="-4378"/>
              <a:lumOff val="-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b="0" i="0" kern="1200" dirty="0">
              <a:effectLst/>
              <a:latin typeface="interfaceregular"/>
            </a:rPr>
            <a:t>computationally intensive and may require data for each area in the country for which the estimate will apply.</a:t>
          </a:r>
          <a:endParaRPr lang="en-GB" sz="1800" kern="1200" dirty="0"/>
        </a:p>
      </dsp:txBody>
      <dsp:txXfrm rot="-5400000">
        <a:off x="4070670" y="3952122"/>
        <a:ext cx="7189850" cy="866880"/>
      </dsp:txXfrm>
    </dsp:sp>
    <dsp:sp modelId="{B38764EF-2490-476D-B12F-0B65D7E5B753}">
      <dsp:nvSpPr>
        <dsp:cNvPr id="0" name=""/>
        <dsp:cNvSpPr/>
      </dsp:nvSpPr>
      <dsp:spPr>
        <a:xfrm>
          <a:off x="0" y="3785143"/>
          <a:ext cx="4070670" cy="120084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GB" sz="2300" b="1" i="0" kern="1200" dirty="0"/>
            <a:t>Synthetic estimation and multivariate indicator methods</a:t>
          </a:r>
          <a:endParaRPr lang="en-GB" sz="2300" b="1" kern="1200" dirty="0"/>
        </a:p>
      </dsp:txBody>
      <dsp:txXfrm>
        <a:off x="58620" y="3843763"/>
        <a:ext cx="3953430" cy="10836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06E1A44A-264C-4925-AE1E-A6C4586ADB67}" type="datetimeFigureOut">
              <a:rPr lang="en-IE" smtClean="0"/>
              <a:pPr/>
              <a:t>16/10/2021</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8A980368-B4FC-4BAF-A73D-B0740A3AB926}" type="slidenum">
              <a:rPr lang="en-IE" smtClean="0"/>
              <a:pPr/>
              <a:t>‹N›</a:t>
            </a:fld>
            <a:endParaRPr lang="en-IE"/>
          </a:p>
        </p:txBody>
      </p:sp>
    </p:spTree>
    <p:extLst>
      <p:ext uri="{BB962C8B-B14F-4D97-AF65-F5344CB8AC3E}">
        <p14:creationId xmlns:p14="http://schemas.microsoft.com/office/powerpoint/2010/main" val="4205427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sti.bmj.com/content/86/Suppl_2/ii11#disp-formula-1"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ncbi.nlm.nih.gov/pmc/articles/PMC4777323/#R10"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www.ncbi.nlm.nih.gov/pmc/articles/PMC4777323/#R9" TargetMode="External"/><Relationship Id="rId5" Type="http://schemas.openxmlformats.org/officeDocument/2006/relationships/hyperlink" Target="https://www.ncbi.nlm.nih.gov/pmc/articles/PMC4777323/#R10" TargetMode="External"/><Relationship Id="rId4" Type="http://schemas.openxmlformats.org/officeDocument/2006/relationships/hyperlink" Target="https://www.ncbi.nlm.nih.gov/pmc/articles/PMC4777323/#R9"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Arial" panose="020B0604020202020204" pitchFamily="34" charset="0"/>
                <a:ea typeface="+mn-ea"/>
                <a:cs typeface="+mn-cs"/>
              </a:rPr>
              <a:t>Recent literature has evidenced a high percentage of asymptomatic or </a:t>
            </a:r>
            <a:r>
              <a:rPr lang="en-GB" sz="1200" kern="1200" dirty="0" err="1">
                <a:solidFill>
                  <a:schemeClr val="tx1"/>
                </a:solidFill>
                <a:effectLst/>
                <a:latin typeface="Arial" panose="020B0604020202020204" pitchFamily="34" charset="0"/>
                <a:ea typeface="+mn-ea"/>
                <a:cs typeface="+mn-cs"/>
              </a:rPr>
              <a:t>paucisymptomatic</a:t>
            </a:r>
            <a:r>
              <a:rPr lang="en-GB" sz="1200" kern="1200" dirty="0">
                <a:solidFill>
                  <a:schemeClr val="tx1"/>
                </a:solidFill>
                <a:effectLst/>
                <a:latin typeface="Arial" panose="020B0604020202020204" pitchFamily="34" charset="0"/>
                <a:ea typeface="+mn-ea"/>
                <a:cs typeface="+mn-cs"/>
              </a:rPr>
              <a:t> cases among COVID-19 infected subjects. The prevalence estimation of these cases is quite relevant given the high contagiousness of the virus. Hence, the creation of the study INCIDENT: </a:t>
            </a:r>
            <a:r>
              <a:rPr lang="en-GB" sz="1200" kern="1200" dirty="0" err="1">
                <a:solidFill>
                  <a:schemeClr val="tx1"/>
                </a:solidFill>
                <a:effectLst/>
                <a:latin typeface="Arial" panose="020B0604020202020204" pitchFamily="34" charset="0"/>
                <a:ea typeface="+mn-ea"/>
                <a:cs typeface="+mn-cs"/>
              </a:rPr>
              <a:t>hIddeN</a:t>
            </a:r>
            <a:r>
              <a:rPr lang="en-GB" sz="1200" kern="1200" dirty="0">
                <a:solidFill>
                  <a:schemeClr val="tx1"/>
                </a:solidFill>
                <a:effectLst/>
                <a:latin typeface="Arial" panose="020B0604020202020204" pitchFamily="34" charset="0"/>
                <a:ea typeface="+mn-ea"/>
                <a:cs typeface="+mn-cs"/>
              </a:rPr>
              <a:t> CovID-19 </a:t>
            </a:r>
            <a:r>
              <a:rPr lang="en-GB" sz="1200" kern="1200" dirty="0" err="1">
                <a:solidFill>
                  <a:schemeClr val="tx1"/>
                </a:solidFill>
                <a:effectLst/>
                <a:latin typeface="Arial" panose="020B0604020202020204" pitchFamily="34" charset="0"/>
                <a:ea typeface="+mn-ea"/>
                <a:cs typeface="+mn-cs"/>
              </a:rPr>
              <a:t>casEs</a:t>
            </a:r>
            <a:r>
              <a:rPr lang="en-GB" sz="1200" kern="1200" dirty="0">
                <a:solidFill>
                  <a:schemeClr val="tx1"/>
                </a:solidFill>
                <a:effectLst/>
                <a:latin typeface="Arial" panose="020B0604020202020204" pitchFamily="34" charset="0"/>
                <a:ea typeface="+mn-ea"/>
                <a:cs typeface="+mn-cs"/>
              </a:rPr>
              <a:t> Network estimation.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Prevalence estimates are required primarily in three key areas, service planning and resource allocation, monitoring key targets, and public health surveillance/epidemiology.</a:t>
            </a:r>
            <a:endParaRPr lang="en-GB" sz="1200" kern="1200" dirty="0">
              <a:solidFill>
                <a:schemeClr val="tx1"/>
              </a:solidFill>
              <a:effectLst/>
              <a:latin typeface="Arial" panose="020B0604020202020204" pitchFamily="34" charset="0"/>
              <a:ea typeface="+mn-ea"/>
              <a:cs typeface="+mn-cs"/>
            </a:endParaRPr>
          </a:p>
          <a:p>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2</a:t>
            </a:fld>
            <a:endParaRPr lang="en-IE"/>
          </a:p>
        </p:txBody>
      </p:sp>
    </p:spTree>
    <p:extLst>
      <p:ext uri="{BB962C8B-B14F-4D97-AF65-F5344CB8AC3E}">
        <p14:creationId xmlns:p14="http://schemas.microsoft.com/office/powerpoint/2010/main" val="1682919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33333"/>
                </a:solidFill>
                <a:effectLst/>
                <a:latin typeface="interfaceregular"/>
              </a:rPr>
              <a:t>Respondents are asked to supply the number of people they know with the behaviour of interest (</a:t>
            </a:r>
            <a:r>
              <a:rPr lang="en-GB" b="0" i="0" dirty="0" err="1">
                <a:solidFill>
                  <a:srgbClr val="333333"/>
                </a:solidFill>
                <a:effectLst/>
                <a:latin typeface="interfaceregular"/>
              </a:rPr>
              <a:t>eg</a:t>
            </a:r>
            <a:r>
              <a:rPr lang="en-GB" b="0" i="0" dirty="0">
                <a:solidFill>
                  <a:srgbClr val="333333"/>
                </a:solidFill>
                <a:effectLst/>
                <a:latin typeface="interfaceregular"/>
              </a:rPr>
              <a:t>, ‘How many people do you know who inject drugs?’); answers to these questions are the </a:t>
            </a:r>
            <a:r>
              <a:rPr lang="en-GB" b="0" i="1" dirty="0">
                <a:solidFill>
                  <a:srgbClr val="333333"/>
                </a:solidFill>
                <a:effectLst/>
                <a:latin typeface="interfaceregular"/>
              </a:rPr>
              <a:t>m</a:t>
            </a:r>
            <a:r>
              <a:rPr lang="en-GB" b="0" i="1" baseline="-25000" dirty="0">
                <a:solidFill>
                  <a:srgbClr val="333333"/>
                </a:solidFill>
                <a:effectLst/>
                <a:latin typeface="interfaceregular"/>
              </a:rPr>
              <a:t>i</a:t>
            </a:r>
            <a:r>
              <a:rPr lang="en-GB" b="0" i="0" dirty="0">
                <a:solidFill>
                  <a:srgbClr val="333333"/>
                </a:solidFill>
                <a:effectLst/>
                <a:latin typeface="interfaceregular"/>
              </a:rPr>
              <a:t> in equation </a:t>
            </a:r>
            <a:r>
              <a:rPr lang="en-GB" b="0" i="0" u="none" dirty="0">
                <a:solidFill>
                  <a:srgbClr val="2A6EBB"/>
                </a:solidFill>
                <a:effectLst/>
                <a:latin typeface="interfaceregular"/>
                <a:hlinkClick r:id="rId3"/>
              </a:rPr>
              <a:t>(1)</a:t>
            </a:r>
            <a:r>
              <a:rPr lang="en-GB" b="0" i="0" dirty="0">
                <a:solidFill>
                  <a:srgbClr val="333333"/>
                </a:solidFill>
                <a:effectLst/>
                <a:latin typeface="interfaceregular"/>
              </a:rPr>
              <a:t>.</a:t>
            </a:r>
          </a:p>
          <a:p>
            <a:r>
              <a:rPr lang="en-GB" b="0" i="0" dirty="0">
                <a:solidFill>
                  <a:srgbClr val="333333"/>
                </a:solidFill>
                <a:effectLst/>
                <a:latin typeface="interfaceregular"/>
              </a:rPr>
              <a:t>Respondents are also asked to estimate their personal network size (</a:t>
            </a:r>
            <a:r>
              <a:rPr lang="en-GB" b="0" i="0" dirty="0" err="1">
                <a:solidFill>
                  <a:srgbClr val="333333"/>
                </a:solidFill>
                <a:effectLst/>
                <a:latin typeface="interfaceregular"/>
              </a:rPr>
              <a:t>ie</a:t>
            </a:r>
            <a:r>
              <a:rPr lang="en-GB" b="0" i="0" dirty="0">
                <a:solidFill>
                  <a:srgbClr val="333333"/>
                </a:solidFill>
                <a:effectLst/>
                <a:latin typeface="interfaceregular"/>
              </a:rPr>
              <a:t>, their numbers of social acquaintances, called their network degrees), the </a:t>
            </a:r>
            <a:r>
              <a:rPr lang="en-GB" b="0" i="1" dirty="0" err="1">
                <a:solidFill>
                  <a:srgbClr val="333333"/>
                </a:solidFill>
                <a:effectLst/>
                <a:latin typeface="interfaceregular"/>
              </a:rPr>
              <a:t>ĉ</a:t>
            </a:r>
            <a:r>
              <a:rPr lang="en-GB" b="0" i="1" baseline="-25000" dirty="0" err="1">
                <a:solidFill>
                  <a:srgbClr val="333333"/>
                </a:solidFill>
                <a:effectLst/>
                <a:latin typeface="interfaceregular"/>
              </a:rPr>
              <a:t>i</a:t>
            </a:r>
            <a:r>
              <a:rPr lang="en-GB" b="0" i="0" dirty="0">
                <a:solidFill>
                  <a:srgbClr val="333333"/>
                </a:solidFill>
                <a:effectLst/>
                <a:latin typeface="interfaceregular"/>
              </a:rPr>
              <a:t> in equation </a:t>
            </a:r>
            <a:r>
              <a:rPr lang="en-GB" b="0" i="0" u="none" dirty="0">
                <a:solidFill>
                  <a:srgbClr val="2A6EBB"/>
                </a:solidFill>
                <a:effectLst/>
                <a:latin typeface="interfaceregular"/>
                <a:hlinkClick r:id="rId3"/>
              </a:rPr>
              <a:t>(1)</a:t>
            </a:r>
            <a:r>
              <a:rPr lang="en-GB" b="0" i="0" dirty="0">
                <a:solidFill>
                  <a:srgbClr val="333333"/>
                </a:solidFill>
                <a:effectLst/>
                <a:latin typeface="interfaceregular"/>
              </a:rPr>
              <a:t>. </a:t>
            </a:r>
          </a:p>
          <a:p>
            <a:endParaRPr lang="en-GB" b="0" i="0" dirty="0">
              <a:solidFill>
                <a:srgbClr val="333333"/>
              </a:solidFill>
              <a:effectLst/>
              <a:latin typeface="interfaceregular"/>
            </a:endParaRPr>
          </a:p>
          <a:p>
            <a:r>
              <a:rPr lang="en-GB" dirty="0"/>
              <a:t>The accuracy of the estimate increases with the number of known populations used, we recommend using at least 20 subpopulations.</a:t>
            </a:r>
          </a:p>
          <a:p>
            <a:r>
              <a:rPr lang="en-GB" dirty="0"/>
              <a:t>May be biased, depending on the known-size populations used for estimation. </a:t>
            </a:r>
          </a:p>
          <a:p>
            <a:endParaRPr lang="en-GB" b="0" i="0" dirty="0">
              <a:solidFill>
                <a:srgbClr val="333333"/>
              </a:solidFill>
              <a:effectLst/>
              <a:latin typeface="interfaceregular"/>
            </a:endParaRPr>
          </a:p>
          <a:p>
            <a:r>
              <a:rPr lang="en-GB" b="0" i="0" dirty="0">
                <a:solidFill>
                  <a:srgbClr val="333333"/>
                </a:solidFill>
                <a:effectLst/>
                <a:latin typeface="interfaceregular"/>
              </a:rPr>
              <a:t>For example, if a respondent in Egypt reports knowing five people named Ahmed, one could combine that with the fact that there were about 2 million men named Ahmed in the country (using birth registration data from 2008). We could estimate that the respondent knows about 5/(2 000 000) = 0.0000025 of all Egyptians. As there are approximately 90 million Egyptians (from census data), we would estimate that the respondent has a personal network size of 225. </a:t>
            </a:r>
            <a:endParaRPr lang="en-GB" dirty="0"/>
          </a:p>
        </p:txBody>
      </p:sp>
      <p:sp>
        <p:nvSpPr>
          <p:cNvPr id="4" name="Slide Number Placeholder 3"/>
          <p:cNvSpPr>
            <a:spLocks noGrp="1"/>
          </p:cNvSpPr>
          <p:nvPr>
            <p:ph type="sldNum" sz="quarter" idx="5"/>
          </p:nvPr>
        </p:nvSpPr>
        <p:spPr/>
        <p:txBody>
          <a:bodyPr/>
          <a:lstStyle/>
          <a:p>
            <a:fld id="{8A980368-B4FC-4BAF-A73D-B0740A3AB926}" type="slidenum">
              <a:rPr lang="en-IE" smtClean="0"/>
              <a:pPr/>
              <a:t>11</a:t>
            </a:fld>
            <a:endParaRPr lang="en-IE"/>
          </a:p>
        </p:txBody>
      </p:sp>
    </p:spTree>
    <p:extLst>
      <p:ext uri="{BB962C8B-B14F-4D97-AF65-F5344CB8AC3E}">
        <p14:creationId xmlns:p14="http://schemas.microsoft.com/office/powerpoint/2010/main" val="593505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b="0" i="0" kern="1200" dirty="0">
                <a:solidFill>
                  <a:schemeClr val="tx1"/>
                </a:solidFill>
                <a:effectLst/>
                <a:latin typeface="Arial" panose="020B0604020202020204" pitchFamily="34" charset="0"/>
                <a:ea typeface="+mn-ea"/>
                <a:cs typeface="+mn-cs"/>
              </a:rPr>
              <a:t>a fundamental concept underlying NSUM is the definition of what it means to have a person in one's personal network or what it means ‘to know’ someone.</a:t>
            </a:r>
          </a:p>
          <a:p>
            <a:endParaRPr lang="en-GB" sz="1200" b="0" i="0" kern="1200" dirty="0">
              <a:solidFill>
                <a:schemeClr val="tx1"/>
              </a:solidFill>
              <a:effectLst/>
              <a:latin typeface="Arial" panose="020B0604020202020204" pitchFamily="34" charset="0"/>
              <a:ea typeface="+mn-ea"/>
              <a:cs typeface="+mn-cs"/>
            </a:endParaRPr>
          </a:p>
          <a:p>
            <a:r>
              <a:rPr lang="en-GB" sz="1200" b="0" i="0" kern="1200" dirty="0">
                <a:solidFill>
                  <a:schemeClr val="tx1"/>
                </a:solidFill>
                <a:effectLst/>
                <a:latin typeface="Arial" panose="020B0604020202020204" pitchFamily="34" charset="0"/>
                <a:ea typeface="+mn-ea"/>
                <a:cs typeface="+mn-cs"/>
              </a:rPr>
              <a:t>This definition may be adjusted in response to local culture and language, but respondents need a clear and consistent definition of how to classify people into their personal networks. </a:t>
            </a:r>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12</a:t>
            </a:fld>
            <a:endParaRPr lang="en-IE"/>
          </a:p>
        </p:txBody>
      </p:sp>
    </p:spTree>
    <p:extLst>
      <p:ext uri="{BB962C8B-B14F-4D97-AF65-F5344CB8AC3E}">
        <p14:creationId xmlns:p14="http://schemas.microsoft.com/office/powerpoint/2010/main" val="1753674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a:t>when data for known populations may be missing or unreliable the summation method could be used to estimate personal network size.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May be easier for respondents to provide accurate answers and it does not require data for populations of known size.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Difficult to construct a list of perfectly mutually exclusive groups (</a:t>
            </a:r>
            <a:r>
              <a:rPr lang="en-GB" dirty="0" err="1"/>
              <a:t>eg</a:t>
            </a:r>
            <a:r>
              <a:rPr lang="en-GB" dirty="0"/>
              <a:t>, someone who is a </a:t>
            </a:r>
            <a:r>
              <a:rPr lang="en-GB" dirty="0" err="1"/>
              <a:t>coworker</a:t>
            </a:r>
            <a:r>
              <a:rPr lang="en-GB" dirty="0"/>
              <a:t> may also be a neighbour), which potentially leads to overcounting.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13</a:t>
            </a:fld>
            <a:endParaRPr lang="en-IE"/>
          </a:p>
        </p:txBody>
      </p:sp>
    </p:spTree>
    <p:extLst>
      <p:ext uri="{BB962C8B-B14F-4D97-AF65-F5344CB8AC3E}">
        <p14:creationId xmlns:p14="http://schemas.microsoft.com/office/powerpoint/2010/main" val="2274975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The NSUM estimator </a:t>
                </a:r>
                <a14:m>
                  <m:oMath xmlns:m="http://schemas.openxmlformats.org/officeDocument/2006/math">
                    <m:sSub>
                      <m:sSubPr>
                        <m:ctrlPr>
                          <a:rPr lang="en-GB" sz="1200" i="1" kern="1200">
                            <a:solidFill>
                              <a:schemeClr val="tx1"/>
                            </a:solidFill>
                            <a:effectLst/>
                            <a:latin typeface="Cambria Math" panose="02040503050406030204" pitchFamily="18" charset="0"/>
                            <a:ea typeface="+mn-ea"/>
                            <a:cs typeface="+mn-cs"/>
                          </a:rPr>
                        </m:ctrlPr>
                      </m:sSubPr>
                      <m:e>
                        <m:limUpp>
                          <m:limUppPr>
                            <m:ctrlPr>
                              <a:rPr lang="en-GB" sz="1200" i="1" kern="1200">
                                <a:solidFill>
                                  <a:schemeClr val="tx1"/>
                                </a:solidFill>
                                <a:effectLst/>
                                <a:latin typeface="Cambria Math" panose="02040503050406030204" pitchFamily="18" charset="0"/>
                                <a:ea typeface="+mn-ea"/>
                                <a:cs typeface="+mn-cs"/>
                              </a:rPr>
                            </m:ctrlPr>
                          </m:limUppPr>
                          <m:e>
                            <m:r>
                              <a:rPr lang="en-US" sz="1200" b="1" i="1" kern="1200">
                                <a:solidFill>
                                  <a:schemeClr val="tx1"/>
                                </a:solidFill>
                                <a:effectLst/>
                                <a:latin typeface="Cambria Math" panose="02040503050406030204" pitchFamily="18" charset="0"/>
                                <a:ea typeface="+mn-ea"/>
                                <a:cs typeface="+mn-cs"/>
                              </a:rPr>
                              <m:t>𝒆</m:t>
                            </m:r>
                          </m:e>
                          <m:lim>
                            <m:r>
                              <a:rPr lang="en-US" sz="1200" b="1" i="1" kern="1200">
                                <a:solidFill>
                                  <a:schemeClr val="tx1"/>
                                </a:solidFill>
                                <a:effectLst/>
                                <a:latin typeface="Cambria Math" panose="02040503050406030204" pitchFamily="18" charset="0"/>
                                <a:ea typeface="+mn-ea"/>
                                <a:cs typeface="+mn-cs"/>
                              </a:rPr>
                              <m:t>^</m:t>
                            </m:r>
                          </m:lim>
                        </m:limUpp>
                      </m:e>
                      <m:sub/>
                    </m:sSub>
                  </m:oMath>
                </a14:m>
                <a:r>
                  <a:rPr lang="en-US" sz="1200" kern="1200" dirty="0">
                    <a:solidFill>
                      <a:schemeClr val="tx1"/>
                    </a:solidFill>
                    <a:effectLst/>
                    <a:latin typeface="Arial" panose="020B0604020202020204" pitchFamily="34" charset="0"/>
                    <a:ea typeface="+mn-ea"/>
                    <a:cs typeface="+mn-cs"/>
                  </a:rPr>
                  <a:t> of the k population could be defined according to our approach following the equation</a:t>
                </a:r>
                <a:r>
                  <a:rPr lang="en-US" sz="1200" kern="1200" baseline="0" dirty="0">
                    <a:solidFill>
                      <a:schemeClr val="tx1"/>
                    </a:solidFill>
                    <a:effectLst/>
                    <a:latin typeface="Arial" panose="020B0604020202020204" pitchFamily="34" charset="0"/>
                    <a:ea typeface="+mn-ea"/>
                    <a:cs typeface="+mn-cs"/>
                  </a:rPr>
                  <a:t> reported in the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where</a:t>
                </a:r>
                <a:r>
                  <a:rPr lang="en-US" sz="1200" kern="1200" baseline="0" dirty="0">
                    <a:solidFill>
                      <a:schemeClr val="tx1"/>
                    </a:solidFill>
                    <a:effectLst/>
                    <a:latin typeface="Arial" panose="020B0604020202020204" pitchFamily="34" charset="0"/>
                    <a:ea typeface="+mn-ea"/>
                    <a:cs typeface="+mn-cs"/>
                  </a:rPr>
                  <a:t> the structure is the same as that proposed by </a:t>
                </a:r>
                <a:r>
                  <a:rPr lang="en-GB" sz="1200" kern="1200" baseline="0" dirty="0">
                    <a:solidFill>
                      <a:schemeClr val="tx1"/>
                    </a:solidFill>
                    <a:effectLst/>
                    <a:latin typeface="Arial" panose="020B0604020202020204" pitchFamily="34" charset="0"/>
                    <a:ea typeface="+mn-ea"/>
                    <a:cs typeface="+mn-cs"/>
                  </a:rPr>
                  <a:t>Bernard.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chemeClr val="tx1"/>
                    </a:solidFill>
                    <a:effectLst/>
                    <a:latin typeface="Arial" panose="020B0604020202020204" pitchFamily="34" charset="0"/>
                    <a:ea typeface="+mn-ea"/>
                    <a:cs typeface="+mn-cs"/>
                  </a:rPr>
                  <a:t>We considered multiple hidden population</a:t>
                </a:r>
                <a:r>
                  <a:rPr lang="en-US" sz="1200" b="0" i="0" kern="1200" baseline="0" dirty="0">
                    <a:solidFill>
                      <a:schemeClr val="tx1"/>
                    </a:solidFill>
                    <a:effectLst/>
                    <a:latin typeface="Arial" panose="020B0604020202020204" pitchFamily="34" charset="0"/>
                    <a:ea typeface="+mn-ea"/>
                    <a:cs typeface="+mn-cs"/>
                  </a:rPr>
                  <a:t> and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1" kern="1200" dirty="0">
                    <a:solidFill>
                      <a:schemeClr val="tx1"/>
                    </a:solidFill>
                    <a:effectLst/>
                    <a:latin typeface="Arial" panose="020B0604020202020204" pitchFamily="34" charset="0"/>
                    <a:ea typeface="+mn-ea"/>
                    <a:cs typeface="+mn-cs"/>
                  </a:rPr>
                  <a:t>m</a:t>
                </a:r>
                <a:r>
                  <a:rPr lang="en-GB" sz="1200" b="0" i="1" kern="1200" baseline="-250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the number of people in the hidden population known by person </a:t>
                </a:r>
                <a:r>
                  <a:rPr lang="en-GB" sz="1200" b="0" i="1" kern="12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resampled from a Binomial random variable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 </a:t>
                </a:r>
                <a:r>
                  <a:rPr lang="en-GB" sz="1200" b="0" i="1" kern="1200" dirty="0" err="1">
                    <a:solidFill>
                      <a:schemeClr val="tx1"/>
                    </a:solidFill>
                    <a:effectLst/>
                    <a:latin typeface="Arial" panose="020B0604020202020204" pitchFamily="34" charset="0"/>
                    <a:ea typeface="+mn-ea"/>
                    <a:cs typeface="+mn-cs"/>
                  </a:rPr>
                  <a:t>ĉ</a:t>
                </a:r>
                <a:r>
                  <a:rPr lang="en-GB" sz="1200" b="0" i="1" kern="1200" baseline="-250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the </a:t>
                </a:r>
                <a:r>
                  <a:rPr lang="en-GB" sz="1200" b="0" i="1" kern="1200" dirty="0">
                    <a:solidFill>
                      <a:schemeClr val="tx1"/>
                    </a:solidFill>
                    <a:effectLst/>
                    <a:latin typeface="Arial" panose="020B0604020202020204" pitchFamily="34" charset="0"/>
                    <a:ea typeface="+mn-ea"/>
                    <a:cs typeface="+mn-cs"/>
                  </a:rPr>
                  <a:t>estimated</a:t>
                </a:r>
                <a:r>
                  <a:rPr lang="en-GB" sz="1200" b="0" i="0" kern="1200" dirty="0">
                    <a:solidFill>
                      <a:schemeClr val="tx1"/>
                    </a:solidFill>
                    <a:effectLst/>
                    <a:latin typeface="Arial" panose="020B0604020202020204" pitchFamily="34" charset="0"/>
                    <a:ea typeface="+mn-ea"/>
                    <a:cs typeface="+mn-cs"/>
                  </a:rPr>
                  <a:t> personal network size of person </a:t>
                </a:r>
                <a:r>
                  <a:rPr lang="en-GB" sz="1200" b="0" i="1" kern="12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and is partially </a:t>
                </a:r>
                <a:r>
                  <a:rPr lang="en-GB" sz="1200" b="0" i="0" kern="1200" dirty="0" err="1">
                    <a:solidFill>
                      <a:schemeClr val="tx1"/>
                    </a:solidFill>
                    <a:effectLst/>
                    <a:latin typeface="Arial" panose="020B0604020202020204" pitchFamily="34" charset="0"/>
                    <a:ea typeface="+mn-ea"/>
                    <a:cs typeface="+mn-cs"/>
                  </a:rPr>
                  <a:t>unknowm</a:t>
                </a:r>
                <a:endParaRPr lang="en-GB" sz="1200" b="0" i="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and </a:t>
                </a:r>
                <a:r>
                  <a:rPr lang="en-GB" sz="1200" b="0" i="1" kern="1200" dirty="0">
                    <a:solidFill>
                      <a:schemeClr val="tx1"/>
                    </a:solidFill>
                    <a:effectLst/>
                    <a:latin typeface="Arial" panose="020B0604020202020204" pitchFamily="34" charset="0"/>
                    <a:ea typeface="+mn-ea"/>
                    <a:cs typeface="+mn-cs"/>
                  </a:rPr>
                  <a:t>N</a:t>
                </a:r>
                <a:r>
                  <a:rPr lang="en-GB" sz="1200" b="0" i="0" kern="1200" dirty="0">
                    <a:solidFill>
                      <a:schemeClr val="tx1"/>
                    </a:solidFill>
                    <a:effectLst/>
                    <a:latin typeface="Arial" panose="020B0604020202020204" pitchFamily="34" charset="0"/>
                    <a:ea typeface="+mn-ea"/>
                    <a:cs typeface="+mn-cs"/>
                  </a:rPr>
                  <a:t> is the size of the general population.</a:t>
                </a:r>
                <a:endParaRPr lang="en-US" sz="1200" kern="1200" dirty="0">
                  <a:solidFill>
                    <a:schemeClr val="tx1"/>
                  </a:solidFill>
                  <a:effectLst/>
                  <a:latin typeface="Arial" panose="020B0604020202020204" pitchFamily="34" charset="0"/>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The NSUM estimator </a:t>
                </a:r>
                <a:r>
                  <a:rPr lang="en-US" sz="1200" b="1" i="0" kern="1200">
                    <a:solidFill>
                      <a:schemeClr val="tx1"/>
                    </a:solidFill>
                    <a:effectLst/>
                    <a:latin typeface="Cambria Math" panose="02040503050406030204" pitchFamily="18" charset="0"/>
                    <a:ea typeface="+mn-ea"/>
                    <a:cs typeface="+mn-cs"/>
                  </a:rPr>
                  <a:t>𝒆</a:t>
                </a:r>
                <a:r>
                  <a:rPr lang="en-GB" sz="1200" b="1" i="0" kern="1200">
                    <a:solidFill>
                      <a:schemeClr val="tx1"/>
                    </a:solidFill>
                    <a:effectLst/>
                    <a:latin typeface="Cambria Math" panose="02040503050406030204" pitchFamily="18" charset="0"/>
                    <a:ea typeface="+mn-ea"/>
                    <a:cs typeface="+mn-cs"/>
                  </a:rPr>
                  <a:t>┴</a:t>
                </a:r>
                <a:r>
                  <a:rPr lang="en-US" sz="1200" b="1" i="0" kern="1200">
                    <a:solidFill>
                      <a:schemeClr val="tx1"/>
                    </a:solidFill>
                    <a:effectLst/>
                    <a:latin typeface="Cambria Math" panose="02040503050406030204" pitchFamily="18" charset="0"/>
                    <a:ea typeface="+mn-ea"/>
                    <a:cs typeface="+mn-cs"/>
                  </a:rPr>
                  <a:t>^</a:t>
                </a:r>
                <a:r>
                  <a:rPr lang="en-GB" sz="1200" b="1" i="0" kern="1200">
                    <a:solidFill>
                      <a:schemeClr val="tx1"/>
                    </a:solidFill>
                    <a:effectLst/>
                    <a:latin typeface="Cambria Math" panose="02040503050406030204" pitchFamily="18" charset="0"/>
                    <a:ea typeface="+mn-ea"/>
                    <a:cs typeface="+mn-cs"/>
                  </a:rPr>
                  <a:t>_</a:t>
                </a:r>
                <a:r>
                  <a:rPr lang="en-US" sz="1200" kern="1200" dirty="0">
                    <a:solidFill>
                      <a:schemeClr val="tx1"/>
                    </a:solidFill>
                    <a:effectLst/>
                    <a:latin typeface="Arial" panose="020B0604020202020204" pitchFamily="34" charset="0"/>
                    <a:ea typeface="+mn-ea"/>
                    <a:cs typeface="+mn-cs"/>
                  </a:rPr>
                  <a:t> of the k population could be defined according to our approach following the equation</a:t>
                </a:r>
                <a:r>
                  <a:rPr lang="en-US" sz="1200" kern="1200" baseline="0" dirty="0">
                    <a:solidFill>
                      <a:schemeClr val="tx1"/>
                    </a:solidFill>
                    <a:effectLst/>
                    <a:latin typeface="Arial" panose="020B0604020202020204" pitchFamily="34" charset="0"/>
                    <a:ea typeface="+mn-ea"/>
                    <a:cs typeface="+mn-cs"/>
                  </a:rPr>
                  <a:t> reported in the slide.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where</a:t>
                </a:r>
                <a:r>
                  <a:rPr lang="en-US" sz="1200" kern="1200" baseline="0" dirty="0">
                    <a:solidFill>
                      <a:schemeClr val="tx1"/>
                    </a:solidFill>
                    <a:effectLst/>
                    <a:latin typeface="Arial" panose="020B0604020202020204" pitchFamily="34" charset="0"/>
                    <a:ea typeface="+mn-ea"/>
                    <a:cs typeface="+mn-cs"/>
                  </a:rPr>
                  <a:t> the structure is the same as that proposed by </a:t>
                </a:r>
                <a:r>
                  <a:rPr lang="en-GB" sz="1200" kern="1200" baseline="0" dirty="0">
                    <a:solidFill>
                      <a:schemeClr val="tx1"/>
                    </a:solidFill>
                    <a:effectLst/>
                    <a:latin typeface="Arial" panose="020B0604020202020204" pitchFamily="34" charset="0"/>
                    <a:ea typeface="+mn-ea"/>
                    <a:cs typeface="+mn-cs"/>
                  </a:rPr>
                  <a:t>Bernard.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chemeClr val="tx1"/>
                    </a:solidFill>
                    <a:effectLst/>
                    <a:latin typeface="Arial" panose="020B0604020202020204" pitchFamily="34" charset="0"/>
                    <a:ea typeface="+mn-ea"/>
                    <a:cs typeface="+mn-cs"/>
                  </a:rPr>
                  <a:t>We considered multiple hidden population</a:t>
                </a:r>
                <a:r>
                  <a:rPr lang="en-US" sz="1200" b="0" i="0" kern="1200" baseline="0" dirty="0">
                    <a:solidFill>
                      <a:schemeClr val="tx1"/>
                    </a:solidFill>
                    <a:effectLst/>
                    <a:latin typeface="Arial" panose="020B0604020202020204" pitchFamily="34" charset="0"/>
                    <a:ea typeface="+mn-ea"/>
                    <a:cs typeface="+mn-cs"/>
                  </a:rPr>
                  <a:t> and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1" kern="1200" dirty="0">
                    <a:solidFill>
                      <a:schemeClr val="tx1"/>
                    </a:solidFill>
                    <a:effectLst/>
                    <a:latin typeface="Arial" panose="020B0604020202020204" pitchFamily="34" charset="0"/>
                    <a:ea typeface="+mn-ea"/>
                    <a:cs typeface="+mn-cs"/>
                  </a:rPr>
                  <a:t>m</a:t>
                </a:r>
                <a:r>
                  <a:rPr lang="en-GB" sz="1200" b="0" i="1" kern="1200" baseline="-250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the number of people in the hidden population known by person </a:t>
                </a:r>
                <a:r>
                  <a:rPr lang="en-GB" sz="1200" b="0" i="1" kern="12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resampled from a Binomial random variable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 </a:t>
                </a:r>
                <a:r>
                  <a:rPr lang="en-GB" sz="1200" b="0" i="1" kern="1200" dirty="0" err="1">
                    <a:solidFill>
                      <a:schemeClr val="tx1"/>
                    </a:solidFill>
                    <a:effectLst/>
                    <a:latin typeface="Arial" panose="020B0604020202020204" pitchFamily="34" charset="0"/>
                    <a:ea typeface="+mn-ea"/>
                    <a:cs typeface="+mn-cs"/>
                  </a:rPr>
                  <a:t>ĉ</a:t>
                </a:r>
                <a:r>
                  <a:rPr lang="en-GB" sz="1200" b="0" i="1" kern="1200" baseline="-250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the </a:t>
                </a:r>
                <a:r>
                  <a:rPr lang="en-GB" sz="1200" b="0" i="1" kern="1200" dirty="0">
                    <a:solidFill>
                      <a:schemeClr val="tx1"/>
                    </a:solidFill>
                    <a:effectLst/>
                    <a:latin typeface="Arial" panose="020B0604020202020204" pitchFamily="34" charset="0"/>
                    <a:ea typeface="+mn-ea"/>
                    <a:cs typeface="+mn-cs"/>
                  </a:rPr>
                  <a:t>estimated</a:t>
                </a:r>
                <a:r>
                  <a:rPr lang="en-GB" sz="1200" b="0" i="0" kern="1200" dirty="0">
                    <a:solidFill>
                      <a:schemeClr val="tx1"/>
                    </a:solidFill>
                    <a:effectLst/>
                    <a:latin typeface="Arial" panose="020B0604020202020204" pitchFamily="34" charset="0"/>
                    <a:ea typeface="+mn-ea"/>
                    <a:cs typeface="+mn-cs"/>
                  </a:rPr>
                  <a:t> personal network size of person </a:t>
                </a:r>
                <a:r>
                  <a:rPr lang="en-GB" sz="1200" b="0" i="1" kern="12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and is partially </a:t>
                </a:r>
                <a:r>
                  <a:rPr lang="en-GB" sz="1200" b="0" i="0" kern="1200" dirty="0" err="1">
                    <a:solidFill>
                      <a:schemeClr val="tx1"/>
                    </a:solidFill>
                    <a:effectLst/>
                    <a:latin typeface="Arial" panose="020B0604020202020204" pitchFamily="34" charset="0"/>
                    <a:ea typeface="+mn-ea"/>
                    <a:cs typeface="+mn-cs"/>
                  </a:rPr>
                  <a:t>unknowm</a:t>
                </a:r>
                <a:endParaRPr lang="en-GB" sz="1200" b="0" i="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and </a:t>
                </a:r>
                <a:r>
                  <a:rPr lang="en-GB" sz="1200" b="0" i="1" kern="1200" dirty="0">
                    <a:solidFill>
                      <a:schemeClr val="tx1"/>
                    </a:solidFill>
                    <a:effectLst/>
                    <a:latin typeface="Arial" panose="020B0604020202020204" pitchFamily="34" charset="0"/>
                    <a:ea typeface="+mn-ea"/>
                    <a:cs typeface="+mn-cs"/>
                  </a:rPr>
                  <a:t>N</a:t>
                </a:r>
                <a:r>
                  <a:rPr lang="en-GB" sz="1200" b="0" i="0" kern="1200" dirty="0">
                    <a:solidFill>
                      <a:schemeClr val="tx1"/>
                    </a:solidFill>
                    <a:effectLst/>
                    <a:latin typeface="Arial" panose="020B0604020202020204" pitchFamily="34" charset="0"/>
                    <a:ea typeface="+mn-ea"/>
                    <a:cs typeface="+mn-cs"/>
                  </a:rPr>
                  <a:t> is the size of the general population.</a:t>
                </a:r>
                <a:endParaRPr lang="en-US" sz="1200" kern="1200" dirty="0">
                  <a:solidFill>
                    <a:schemeClr val="tx1"/>
                  </a:solidFill>
                  <a:effectLst/>
                  <a:latin typeface="Arial" panose="020B0604020202020204" pitchFamily="34" charset="0"/>
                  <a:ea typeface="+mn-ea"/>
                  <a:cs typeface="+mn-cs"/>
                </a:endParaRPr>
              </a:p>
            </p:txBody>
          </p:sp>
        </mc:Fallback>
      </mc:AlternateContent>
      <p:sp>
        <p:nvSpPr>
          <p:cNvPr id="4" name="Slide Number Placeholder 3"/>
          <p:cNvSpPr>
            <a:spLocks noGrp="1"/>
          </p:cNvSpPr>
          <p:nvPr>
            <p:ph type="sldNum" sz="quarter" idx="5"/>
          </p:nvPr>
        </p:nvSpPr>
        <p:spPr/>
        <p:txBody>
          <a:bodyPr/>
          <a:lstStyle/>
          <a:p>
            <a:fld id="{8A980368-B4FC-4BAF-A73D-B0740A3AB926}" type="slidenum">
              <a:rPr lang="en-IE" smtClean="0"/>
              <a:pPr/>
              <a:t>14</a:t>
            </a:fld>
            <a:endParaRPr lang="en-IE"/>
          </a:p>
        </p:txBody>
      </p:sp>
    </p:spTree>
    <p:extLst>
      <p:ext uri="{BB962C8B-B14F-4D97-AF65-F5344CB8AC3E}">
        <p14:creationId xmlns:p14="http://schemas.microsoft.com/office/powerpoint/2010/main" val="3850044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a:t>In this slide is visible the difference in the length of the questionnaire with our approach and with the traditional approach considering 15 subpopulation of known population to estimate the c component, which is the social network size.</a:t>
            </a:r>
          </a:p>
          <a:p>
            <a:r>
              <a:rPr lang="en-GB" dirty="0"/>
              <a:t>With our approach the overall number of questions to pose are 9, with the traditional approach, even in the Bayesian framework of </a:t>
            </a:r>
            <a:r>
              <a:rPr lang="en-GB" dirty="0" err="1"/>
              <a:t>Maltiel</a:t>
            </a:r>
            <a:r>
              <a:rPr lang="en-GB" dirty="0"/>
              <a:t> at least 23 questions. </a:t>
            </a:r>
          </a:p>
        </p:txBody>
      </p:sp>
      <p:sp>
        <p:nvSpPr>
          <p:cNvPr id="4" name="Segnaposto numero diapositiva 3"/>
          <p:cNvSpPr>
            <a:spLocks noGrp="1"/>
          </p:cNvSpPr>
          <p:nvPr>
            <p:ph type="sldNum" sz="quarter" idx="5"/>
          </p:nvPr>
        </p:nvSpPr>
        <p:spPr/>
        <p:txBody>
          <a:bodyPr/>
          <a:lstStyle/>
          <a:p>
            <a:fld id="{8A980368-B4FC-4BAF-A73D-B0740A3AB926}" type="slidenum">
              <a:rPr lang="en-IE" smtClean="0"/>
              <a:pPr/>
              <a:t>15</a:t>
            </a:fld>
            <a:endParaRPr lang="en-IE"/>
          </a:p>
        </p:txBody>
      </p:sp>
    </p:spTree>
    <p:extLst>
      <p:ext uri="{BB962C8B-B14F-4D97-AF65-F5344CB8AC3E}">
        <p14:creationId xmlns:p14="http://schemas.microsoft.com/office/powerpoint/2010/main" val="32430514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a:t>Maltiel</a:t>
                </a:r>
                <a:r>
                  <a:rPr lang="en-GB" dirty="0"/>
                  <a:t> created the random degree model which follows t</a:t>
                </a:r>
                <a:r>
                  <a:rPr lang="en-GB" sz="1200" b="0" i="0" kern="1200" dirty="0">
                    <a:solidFill>
                      <a:schemeClr val="tx1"/>
                    </a:solidFill>
                    <a:effectLst/>
                    <a:latin typeface="Arial" panose="020B0604020202020204" pitchFamily="34" charset="0"/>
                    <a:ea typeface="+mn-ea"/>
                    <a:cs typeface="+mn-cs"/>
                  </a:rPr>
                  <a:t>he binomial assumption of the </a:t>
                </a:r>
                <a:r>
                  <a:rPr lang="en-GB" sz="1200" b="0" i="0" kern="1200" dirty="0" err="1">
                    <a:solidFill>
                      <a:schemeClr val="tx1"/>
                    </a:solidFill>
                    <a:effectLst/>
                    <a:latin typeface="Arial" panose="020B0604020202020204" pitchFamily="34" charset="0"/>
                    <a:ea typeface="+mn-ea"/>
                    <a:cs typeface="+mn-cs"/>
                    <a:hlinkClick r:id="rId3"/>
                  </a:rPr>
                  <a:t>Killworth</a:t>
                </a:r>
                <a:r>
                  <a:rPr lang="en-GB" sz="1200" b="0" i="0" kern="1200" dirty="0">
                    <a:solidFill>
                      <a:schemeClr val="tx1"/>
                    </a:solidFill>
                    <a:effectLst/>
                    <a:latin typeface="Arial" panose="020B0604020202020204" pitchFamily="34" charset="0"/>
                    <a:ea typeface="+mn-ea"/>
                    <a:cs typeface="+mn-cs"/>
                    <a:hlinkClick r:id="rId3"/>
                  </a:rPr>
                  <a:t> et al. (1998b</a:t>
                </a:r>
                <a:r>
                  <a:rPr lang="en-GB" sz="1200" b="0" i="0" kern="1200" dirty="0">
                    <a:solidFill>
                      <a:schemeClr val="tx1"/>
                    </a:solidFill>
                    <a:effectLst/>
                    <a:latin typeface="Arial" panose="020B0604020202020204" pitchFamily="34" charset="0"/>
                    <a:ea typeface="+mn-ea"/>
                    <a:cs typeface="+mn-cs"/>
                  </a:rPr>
                  <a:t>,</a:t>
                </a:r>
                <a:r>
                  <a:rPr lang="en-GB" sz="1200" b="0" i="0" kern="1200" dirty="0">
                    <a:solidFill>
                      <a:schemeClr val="tx1"/>
                    </a:solidFill>
                    <a:effectLst/>
                    <a:latin typeface="Arial" panose="020B0604020202020204" pitchFamily="34" charset="0"/>
                    <a:ea typeface="+mn-ea"/>
                    <a:cs typeface="+mn-cs"/>
                    <a:hlinkClick r:id="rId4"/>
                  </a:rPr>
                  <a:t>a</a:t>
                </a:r>
                <a:r>
                  <a:rPr lang="en-GB" sz="1200" b="0" i="0" kern="1200" dirty="0">
                    <a:solidFill>
                      <a:schemeClr val="tx1"/>
                    </a:solidFill>
                    <a:effectLst/>
                    <a:latin typeface="Arial" panose="020B0604020202020204" pitchFamily="34" charset="0"/>
                    <a:ea typeface="+mn-ea"/>
                    <a:cs typeface="+mn-cs"/>
                  </a:rPr>
                  <a:t>) model while adding a random effect on degree to regularize degree estimates. This happens when an individual responded that he or she knew a large number of people in a given subpopulation</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In our approach, in comparison with the original Bayesian method, the  </a:t>
                </a:r>
                <a14:m>
                  <m:oMath xmlns:m="http://schemas.openxmlformats.org/officeDocument/2006/math">
                    <m:sSub>
                      <m:sSubPr>
                        <m:ctrlPr>
                          <a:rPr lang="en-GB" sz="1200" i="1" kern="1200">
                            <a:solidFill>
                              <a:schemeClr val="tx1"/>
                            </a:solidFill>
                            <a:effectLst/>
                            <a:latin typeface="Cambria Math" panose="02040503050406030204" pitchFamily="18" charset="0"/>
                            <a:ea typeface="+mn-ea"/>
                            <a:cs typeface="+mn-cs"/>
                          </a:rPr>
                        </m:ctrlPr>
                      </m:sSubPr>
                      <m:e>
                        <m:r>
                          <a:rPr lang="en-US" sz="1200" b="1" i="1" kern="1200">
                            <a:solidFill>
                              <a:schemeClr val="tx1"/>
                            </a:solidFill>
                            <a:effectLst/>
                            <a:latin typeface="Cambria Math" panose="02040503050406030204" pitchFamily="18" charset="0"/>
                            <a:ea typeface="+mn-ea"/>
                            <a:cs typeface="+mn-cs"/>
                          </a:rPr>
                          <m:t>𝐦</m:t>
                        </m:r>
                      </m:e>
                      <m:sub>
                        <m:r>
                          <a:rPr lang="en-US" sz="1200" b="1" i="1" kern="1200">
                            <a:solidFill>
                              <a:schemeClr val="tx1"/>
                            </a:solidFill>
                            <a:effectLst/>
                            <a:latin typeface="Cambria Math" panose="02040503050406030204" pitchFamily="18" charset="0"/>
                            <a:ea typeface="+mn-ea"/>
                            <a:cs typeface="+mn-cs"/>
                          </a:rPr>
                          <m:t>𝐢𝐤</m:t>
                        </m:r>
                      </m:sub>
                    </m:sSub>
                  </m:oMath>
                </a14:m>
                <a:r>
                  <a:rPr lang="en-US" sz="1200" kern="1200" dirty="0">
                    <a:solidFill>
                      <a:schemeClr val="tx1"/>
                    </a:solidFill>
                    <a:effectLst/>
                    <a:latin typeface="Arial" panose="020B0604020202020204" pitchFamily="34" charset="0"/>
                    <a:ea typeface="+mn-ea"/>
                    <a:cs typeface="+mn-cs"/>
                  </a:rPr>
                  <a:t> the network size value is not a realization of a random variable but has been iteratively resampled during the MCMC estimation procedure from a Binomial random variable whose parameters are characterized by the personal network size degree (</a:t>
                </a:r>
                <a14:m>
                  <m:oMath xmlns:m="http://schemas.openxmlformats.org/officeDocument/2006/math">
                    <m:sSub>
                      <m:sSubPr>
                        <m:ctrlPr>
                          <a:rPr lang="en-GB" sz="1200" i="1" kern="1200">
                            <a:solidFill>
                              <a:schemeClr val="tx1"/>
                            </a:solidFill>
                            <a:effectLst/>
                            <a:latin typeface="Cambria Math" panose="02040503050406030204" pitchFamily="18" charset="0"/>
                            <a:ea typeface="+mn-ea"/>
                            <a:cs typeface="+mn-cs"/>
                          </a:rPr>
                        </m:ctrlPr>
                      </m:sSubPr>
                      <m:e>
                        <m:r>
                          <a:rPr lang="en-US" sz="1200" b="1" i="1" kern="1200">
                            <a:solidFill>
                              <a:schemeClr val="tx1"/>
                            </a:solidFill>
                            <a:effectLst/>
                            <a:latin typeface="Cambria Math" panose="02040503050406030204" pitchFamily="18" charset="0"/>
                            <a:ea typeface="+mn-ea"/>
                            <a:cs typeface="+mn-cs"/>
                          </a:rPr>
                          <m:t>𝐜</m:t>
                        </m:r>
                      </m:e>
                      <m:sub>
                        <m:r>
                          <a:rPr lang="en-US" sz="1200" b="1" i="1" kern="1200">
                            <a:solidFill>
                              <a:schemeClr val="tx1"/>
                            </a:solidFill>
                            <a:effectLst/>
                            <a:latin typeface="Cambria Math" panose="02040503050406030204" pitchFamily="18" charset="0"/>
                            <a:ea typeface="+mn-ea"/>
                            <a:cs typeface="+mn-cs"/>
                          </a:rPr>
                          <m:t>𝐢</m:t>
                        </m:r>
                      </m:sub>
                    </m:sSub>
                  </m:oMath>
                </a14:m>
                <a:r>
                  <a:rPr lang="en-US" sz="1200" kern="1200" dirty="0">
                    <a:solidFill>
                      <a:schemeClr val="tx1"/>
                    </a:solidFill>
                    <a:effectLst/>
                    <a:latin typeface="Arial" panose="020B0604020202020204" pitchFamily="34" charset="0"/>
                    <a:ea typeface="+mn-ea"/>
                    <a:cs typeface="+mn-cs"/>
                  </a:rPr>
                  <a:t>) and the overall known proportion of subjects </a:t>
                </a:r>
                <a:r>
                  <a:rPr lang="en-US" sz="1200" i="1" kern="1200" dirty="0" err="1">
                    <a:solidFill>
                      <a:schemeClr val="tx1"/>
                    </a:solidFill>
                    <a:effectLst/>
                    <a:latin typeface="Arial" panose="020B0604020202020204" pitchFamily="34" charset="0"/>
                    <a:ea typeface="+mn-ea"/>
                    <a:cs typeface="+mn-cs"/>
                  </a:rPr>
                  <a:t>i</a:t>
                </a:r>
                <a:r>
                  <a:rPr lang="en-US" sz="1200" kern="1200" dirty="0">
                    <a:solidFill>
                      <a:schemeClr val="tx1"/>
                    </a:solidFill>
                    <a:effectLst/>
                    <a:latin typeface="Arial" panose="020B0604020202020204" pitchFamily="34" charset="0"/>
                    <a:ea typeface="+mn-ea"/>
                    <a:cs typeface="+mn-cs"/>
                  </a:rPr>
                  <a:t> in the subpopulation </a:t>
                </a:r>
                <a:r>
                  <a:rPr lang="en-US" sz="1200" i="1" kern="1200" dirty="0">
                    <a:solidFill>
                      <a:schemeClr val="tx1"/>
                    </a:solidFill>
                    <a:effectLst/>
                    <a:latin typeface="Arial" panose="020B0604020202020204" pitchFamily="34" charset="0"/>
                    <a:ea typeface="+mn-ea"/>
                    <a:cs typeface="+mn-cs"/>
                  </a:rPr>
                  <a:t>k</a:t>
                </a:r>
                <a:r>
                  <a:rPr lang="en-US" sz="1200" kern="1200" dirty="0">
                    <a:solidFill>
                      <a:schemeClr val="tx1"/>
                    </a:solidFill>
                    <a:effectLst/>
                    <a:latin typeface="Arial" panose="020B0604020202020204" pitchFamily="34" charset="0"/>
                    <a:ea typeface="+mn-ea"/>
                    <a:cs typeface="+mn-cs"/>
                  </a:rPr>
                  <a:t> (</a:t>
                </a:r>
                <a14:m>
                  <m:oMath xmlns:m="http://schemas.openxmlformats.org/officeDocument/2006/math">
                    <m:f>
                      <m:fPr>
                        <m:ctrlPr>
                          <a:rPr lang="en-GB" sz="1200" i="1" kern="1200">
                            <a:solidFill>
                              <a:schemeClr val="tx1"/>
                            </a:solidFill>
                            <a:effectLst/>
                            <a:latin typeface="Cambria Math" panose="02040503050406030204" pitchFamily="18" charset="0"/>
                            <a:ea typeface="+mn-ea"/>
                            <a:cs typeface="+mn-cs"/>
                          </a:rPr>
                        </m:ctrlPr>
                      </m:fPr>
                      <m:num>
                        <m:sSub>
                          <m:sSubPr>
                            <m:ctrlPr>
                              <a:rPr lang="en-GB" sz="1200" i="1" kern="1200">
                                <a:solidFill>
                                  <a:schemeClr val="tx1"/>
                                </a:solidFill>
                                <a:effectLst/>
                                <a:latin typeface="Cambria Math" panose="02040503050406030204" pitchFamily="18" charset="0"/>
                                <a:ea typeface="+mn-ea"/>
                                <a:cs typeface="+mn-cs"/>
                              </a:rPr>
                            </m:ctrlPr>
                          </m:sSubPr>
                          <m:e>
                            <m:r>
                              <a:rPr lang="en-US" sz="1200" b="1" i="1" kern="1200">
                                <a:solidFill>
                                  <a:schemeClr val="tx1"/>
                                </a:solidFill>
                                <a:effectLst/>
                                <a:latin typeface="Cambria Math" panose="02040503050406030204" pitchFamily="18" charset="0"/>
                                <a:ea typeface="+mn-ea"/>
                                <a:cs typeface="+mn-cs"/>
                              </a:rPr>
                              <m:t>𝐓</m:t>
                            </m:r>
                          </m:e>
                          <m:sub>
                            <m:r>
                              <a:rPr lang="en-US" sz="1200" b="1" i="1" kern="1200">
                                <a:solidFill>
                                  <a:schemeClr val="tx1"/>
                                </a:solidFill>
                                <a:effectLst/>
                                <a:latin typeface="Cambria Math" panose="02040503050406030204" pitchFamily="18" charset="0"/>
                                <a:ea typeface="+mn-ea"/>
                                <a:cs typeface="+mn-cs"/>
                              </a:rPr>
                              <m:t>𝐢𝐤</m:t>
                            </m:r>
                          </m:sub>
                        </m:sSub>
                      </m:num>
                      <m:den>
                        <m:r>
                          <a:rPr lang="en-US" sz="1200" b="1" i="1" kern="1200">
                            <a:solidFill>
                              <a:schemeClr val="tx1"/>
                            </a:solidFill>
                            <a:effectLst/>
                            <a:latin typeface="Cambria Math" panose="02040503050406030204" pitchFamily="18" charset="0"/>
                            <a:ea typeface="+mn-ea"/>
                            <a:cs typeface="+mn-cs"/>
                          </a:rPr>
                          <m:t>𝐓</m:t>
                        </m:r>
                      </m:den>
                    </m:f>
                  </m:oMath>
                </a14:m>
                <a:r>
                  <a:rPr lang="en-US" sz="1200" kern="1200" dirty="0">
                    <a:solidFill>
                      <a:schemeClr val="tx1"/>
                    </a:solidFill>
                    <a:effectLst/>
                    <a:latin typeface="Arial" panose="020B0604020202020204" pitchFamily="34" charset="0"/>
                    <a:ea typeface="+mn-ea"/>
                    <a:cs typeface="+mn-cs"/>
                  </a:rPr>
                  <a:t>)</a:t>
                </a:r>
                <a:r>
                  <a:rPr lang="en-US" sz="1200" kern="1200" baseline="0" dirty="0">
                    <a:solidFill>
                      <a:schemeClr val="tx1"/>
                    </a:solidFill>
                    <a:effectLst/>
                    <a:latin typeface="Arial" panose="020B0604020202020204" pitchFamily="34" charset="0"/>
                    <a:ea typeface="+mn-ea"/>
                    <a:cs typeface="+mn-cs"/>
                  </a:rPr>
                  <a:t> over the total population.</a:t>
                </a:r>
                <a:br>
                  <a:rPr lang="en-US" sz="1200" kern="1200" baseline="0" dirty="0">
                    <a:solidFill>
                      <a:schemeClr val="tx1"/>
                    </a:solidFill>
                    <a:effectLst/>
                    <a:latin typeface="Arial" panose="020B0604020202020204" pitchFamily="34" charset="0"/>
                    <a:ea typeface="+mn-ea"/>
                    <a:cs typeface="+mn-cs"/>
                  </a:rPr>
                </a:br>
                <a:br>
                  <a:rPr lang="en-US" sz="1200" kern="1200" baseline="0" dirty="0">
                    <a:solidFill>
                      <a:schemeClr val="tx1"/>
                    </a:solidFill>
                    <a:effectLst/>
                    <a:latin typeface="Arial" panose="020B0604020202020204" pitchFamily="34" charset="0"/>
                    <a:ea typeface="+mn-ea"/>
                    <a:cs typeface="+mn-cs"/>
                  </a:rPr>
                </a:br>
                <a:r>
                  <a:rPr lang="en-US" sz="1200" kern="1200" baseline="0" dirty="0">
                    <a:solidFill>
                      <a:schemeClr val="tx1"/>
                    </a:solidFill>
                    <a:effectLst/>
                    <a:latin typeface="Arial" panose="020B0604020202020204" pitchFamily="34" charset="0"/>
                    <a:ea typeface="+mn-ea"/>
                    <a:cs typeface="+mn-cs"/>
                  </a:rPr>
                  <a:t>The individual degree </a:t>
                </a:r>
                <a:r>
                  <a:rPr lang="en-US" sz="1200" kern="1200" baseline="0" dirty="0" err="1">
                    <a:solidFill>
                      <a:schemeClr val="tx1"/>
                    </a:solidFill>
                    <a:effectLst/>
                    <a:latin typeface="Arial" panose="020B0604020202020204" pitchFamily="34" charset="0"/>
                    <a:ea typeface="+mn-ea"/>
                    <a:cs typeface="+mn-cs"/>
                  </a:rPr>
                  <a:t>iperparameter</a:t>
                </a:r>
                <a:r>
                  <a:rPr lang="en-US" sz="1200" kern="1200" baseline="0" dirty="0">
                    <a:solidFill>
                      <a:schemeClr val="tx1"/>
                    </a:solidFill>
                    <a:effectLst/>
                    <a:latin typeface="Arial" panose="020B0604020202020204" pitchFamily="34" charset="0"/>
                    <a:ea typeface="+mn-ea"/>
                    <a:cs typeface="+mn-cs"/>
                  </a:rPr>
                  <a:t> follow a log normal distribution with parameters mean, mu and variance sigma squared.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They choose a log normal distribution for ci based on the observed distribution of scale-up estimates of degree across multiple datasets.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Arial" panose="020B0604020202020204" pitchFamily="34" charset="0"/>
                  <a:ea typeface="+mn-ea"/>
                  <a:cs typeface="+mn-cs"/>
                </a:endParaRPr>
              </a:p>
            </p:txBody>
          </p:sp>
        </mc:Choice>
        <mc:Fallback xmlns="">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err="1"/>
                  <a:t>Maltiel</a:t>
                </a:r>
                <a:r>
                  <a:rPr lang="en-GB" dirty="0"/>
                  <a:t> created the random degree model which follows t</a:t>
                </a:r>
                <a:r>
                  <a:rPr lang="en-GB" sz="1200" b="0" i="0" kern="1200" dirty="0">
                    <a:solidFill>
                      <a:schemeClr val="tx1"/>
                    </a:solidFill>
                    <a:effectLst/>
                    <a:latin typeface="Arial" panose="020B0604020202020204" pitchFamily="34" charset="0"/>
                    <a:ea typeface="+mn-ea"/>
                    <a:cs typeface="+mn-cs"/>
                  </a:rPr>
                  <a:t>he binomial assumption of the </a:t>
                </a:r>
                <a:r>
                  <a:rPr lang="en-GB" sz="1200" b="0" i="0" kern="1200" dirty="0" err="1">
                    <a:solidFill>
                      <a:schemeClr val="tx1"/>
                    </a:solidFill>
                    <a:effectLst/>
                    <a:latin typeface="Arial" panose="020B0604020202020204" pitchFamily="34" charset="0"/>
                    <a:ea typeface="+mn-ea"/>
                    <a:cs typeface="+mn-cs"/>
                    <a:hlinkClick r:id="rId5"/>
                  </a:rPr>
                  <a:t>Killworth</a:t>
                </a:r>
                <a:r>
                  <a:rPr lang="en-GB" sz="1200" b="0" i="0" kern="1200" dirty="0">
                    <a:solidFill>
                      <a:schemeClr val="tx1"/>
                    </a:solidFill>
                    <a:effectLst/>
                    <a:latin typeface="Arial" panose="020B0604020202020204" pitchFamily="34" charset="0"/>
                    <a:ea typeface="+mn-ea"/>
                    <a:cs typeface="+mn-cs"/>
                    <a:hlinkClick r:id="rId5"/>
                  </a:rPr>
                  <a:t> et al. (1998b</a:t>
                </a:r>
                <a:r>
                  <a:rPr lang="en-GB" sz="1200" b="0" i="0" kern="1200" dirty="0">
                    <a:solidFill>
                      <a:schemeClr val="tx1"/>
                    </a:solidFill>
                    <a:effectLst/>
                    <a:latin typeface="Arial" panose="020B0604020202020204" pitchFamily="34" charset="0"/>
                    <a:ea typeface="+mn-ea"/>
                    <a:cs typeface="+mn-cs"/>
                  </a:rPr>
                  <a:t>,</a:t>
                </a:r>
                <a:r>
                  <a:rPr lang="en-GB" sz="1200" b="0" i="0" kern="1200" dirty="0">
                    <a:solidFill>
                      <a:schemeClr val="tx1"/>
                    </a:solidFill>
                    <a:effectLst/>
                    <a:latin typeface="Arial" panose="020B0604020202020204" pitchFamily="34" charset="0"/>
                    <a:ea typeface="+mn-ea"/>
                    <a:cs typeface="+mn-cs"/>
                    <a:hlinkClick r:id="rId6"/>
                  </a:rPr>
                  <a:t>a</a:t>
                </a:r>
                <a:r>
                  <a:rPr lang="en-GB" sz="1200" b="0" i="0" kern="1200" dirty="0">
                    <a:solidFill>
                      <a:schemeClr val="tx1"/>
                    </a:solidFill>
                    <a:effectLst/>
                    <a:latin typeface="Arial" panose="020B0604020202020204" pitchFamily="34" charset="0"/>
                    <a:ea typeface="+mn-ea"/>
                    <a:cs typeface="+mn-cs"/>
                  </a:rPr>
                  <a:t>) model while adding a random effect on degree to regularize degree estimates. This happens when an individual responded that he or she knew a large number of people in a given subpopulation</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In our approach, in comparison with the original Bayesian method, the  </a:t>
                </a:r>
                <a:r>
                  <a:rPr lang="en-US" sz="1200" b="1" i="0" kern="1200">
                    <a:solidFill>
                      <a:schemeClr val="tx1"/>
                    </a:solidFill>
                    <a:effectLst/>
                    <a:latin typeface="Cambria Math" panose="02040503050406030204" pitchFamily="18" charset="0"/>
                    <a:ea typeface="+mn-ea"/>
                    <a:cs typeface="+mn-cs"/>
                  </a:rPr>
                  <a:t>𝐦</a:t>
                </a:r>
                <a:r>
                  <a:rPr lang="en-GB" sz="1200" b="1" i="0" kern="1200">
                    <a:solidFill>
                      <a:schemeClr val="tx1"/>
                    </a:solidFill>
                    <a:effectLst/>
                    <a:latin typeface="Cambria Math" panose="02040503050406030204" pitchFamily="18" charset="0"/>
                    <a:ea typeface="+mn-ea"/>
                    <a:cs typeface="+mn-cs"/>
                  </a:rPr>
                  <a:t>_</a:t>
                </a:r>
                <a:r>
                  <a:rPr lang="en-US" sz="1200" b="1" i="0" kern="1200">
                    <a:solidFill>
                      <a:schemeClr val="tx1"/>
                    </a:solidFill>
                    <a:effectLst/>
                    <a:latin typeface="Cambria Math" panose="02040503050406030204" pitchFamily="18" charset="0"/>
                    <a:ea typeface="+mn-ea"/>
                    <a:cs typeface="+mn-cs"/>
                  </a:rPr>
                  <a:t>𝐢𝐤</a:t>
                </a:r>
                <a:r>
                  <a:rPr lang="en-US" sz="1200" kern="1200" dirty="0">
                    <a:solidFill>
                      <a:schemeClr val="tx1"/>
                    </a:solidFill>
                    <a:effectLst/>
                    <a:latin typeface="Arial" panose="020B0604020202020204" pitchFamily="34" charset="0"/>
                    <a:ea typeface="+mn-ea"/>
                    <a:cs typeface="+mn-cs"/>
                  </a:rPr>
                  <a:t> the network size value is not a realization of a random variable but has been iteratively resampled during the MCMC estimation procedure from a Binomial random variable whose parameters are characterized by the personal network size degree (</a:t>
                </a:r>
                <a:r>
                  <a:rPr lang="en-US" sz="1200" b="1" i="0" kern="1200">
                    <a:solidFill>
                      <a:schemeClr val="tx1"/>
                    </a:solidFill>
                    <a:effectLst/>
                    <a:latin typeface="Cambria Math" panose="02040503050406030204" pitchFamily="18" charset="0"/>
                    <a:ea typeface="+mn-ea"/>
                    <a:cs typeface="+mn-cs"/>
                  </a:rPr>
                  <a:t>𝐜</a:t>
                </a:r>
                <a:r>
                  <a:rPr lang="en-GB" sz="1200" b="1" i="0" kern="1200">
                    <a:solidFill>
                      <a:schemeClr val="tx1"/>
                    </a:solidFill>
                    <a:effectLst/>
                    <a:latin typeface="Cambria Math" panose="02040503050406030204" pitchFamily="18" charset="0"/>
                    <a:ea typeface="+mn-ea"/>
                    <a:cs typeface="+mn-cs"/>
                  </a:rPr>
                  <a:t>_</a:t>
                </a:r>
                <a:r>
                  <a:rPr lang="en-US" sz="1200" b="1" i="0" kern="1200">
                    <a:solidFill>
                      <a:schemeClr val="tx1"/>
                    </a:solidFill>
                    <a:effectLst/>
                    <a:latin typeface="Cambria Math" panose="02040503050406030204" pitchFamily="18" charset="0"/>
                    <a:ea typeface="+mn-ea"/>
                    <a:cs typeface="+mn-cs"/>
                  </a:rPr>
                  <a:t>𝐢</a:t>
                </a:r>
                <a:r>
                  <a:rPr lang="en-US" sz="1200" kern="1200" dirty="0">
                    <a:solidFill>
                      <a:schemeClr val="tx1"/>
                    </a:solidFill>
                    <a:effectLst/>
                    <a:latin typeface="Arial" panose="020B0604020202020204" pitchFamily="34" charset="0"/>
                    <a:ea typeface="+mn-ea"/>
                    <a:cs typeface="+mn-cs"/>
                  </a:rPr>
                  <a:t>) and the overall known proportion of subjects </a:t>
                </a:r>
                <a:r>
                  <a:rPr lang="en-US" sz="1200" i="1" kern="1200" dirty="0" err="1">
                    <a:solidFill>
                      <a:schemeClr val="tx1"/>
                    </a:solidFill>
                    <a:effectLst/>
                    <a:latin typeface="Arial" panose="020B0604020202020204" pitchFamily="34" charset="0"/>
                    <a:ea typeface="+mn-ea"/>
                    <a:cs typeface="+mn-cs"/>
                  </a:rPr>
                  <a:t>i</a:t>
                </a:r>
                <a:r>
                  <a:rPr lang="en-US" sz="1200" kern="1200" dirty="0">
                    <a:solidFill>
                      <a:schemeClr val="tx1"/>
                    </a:solidFill>
                    <a:effectLst/>
                    <a:latin typeface="Arial" panose="020B0604020202020204" pitchFamily="34" charset="0"/>
                    <a:ea typeface="+mn-ea"/>
                    <a:cs typeface="+mn-cs"/>
                  </a:rPr>
                  <a:t> in the subpopulation </a:t>
                </a:r>
                <a:r>
                  <a:rPr lang="en-US" sz="1200" i="1" kern="1200" dirty="0">
                    <a:solidFill>
                      <a:schemeClr val="tx1"/>
                    </a:solidFill>
                    <a:effectLst/>
                    <a:latin typeface="Arial" panose="020B0604020202020204" pitchFamily="34" charset="0"/>
                    <a:ea typeface="+mn-ea"/>
                    <a:cs typeface="+mn-cs"/>
                  </a:rPr>
                  <a:t>k</a:t>
                </a:r>
                <a:r>
                  <a:rPr lang="en-US" sz="1200" kern="1200" dirty="0">
                    <a:solidFill>
                      <a:schemeClr val="tx1"/>
                    </a:solidFill>
                    <a:effectLst/>
                    <a:latin typeface="Arial" panose="020B0604020202020204" pitchFamily="34" charset="0"/>
                    <a:ea typeface="+mn-ea"/>
                    <a:cs typeface="+mn-cs"/>
                  </a:rPr>
                  <a:t> (</a:t>
                </a:r>
                <a:r>
                  <a:rPr lang="en-US" sz="1200" b="1" i="0" kern="1200">
                    <a:solidFill>
                      <a:schemeClr val="tx1"/>
                    </a:solidFill>
                    <a:effectLst/>
                    <a:latin typeface="Cambria Math" panose="02040503050406030204" pitchFamily="18" charset="0"/>
                    <a:ea typeface="+mn-ea"/>
                    <a:cs typeface="+mn-cs"/>
                  </a:rPr>
                  <a:t>𝐓</a:t>
                </a:r>
                <a:r>
                  <a:rPr lang="en-GB" sz="1200" b="1" i="0" kern="1200">
                    <a:solidFill>
                      <a:schemeClr val="tx1"/>
                    </a:solidFill>
                    <a:effectLst/>
                    <a:latin typeface="Cambria Math" panose="02040503050406030204" pitchFamily="18" charset="0"/>
                    <a:ea typeface="+mn-ea"/>
                    <a:cs typeface="+mn-cs"/>
                  </a:rPr>
                  <a:t>_</a:t>
                </a:r>
                <a:r>
                  <a:rPr lang="en-US" sz="1200" b="1" i="0" kern="1200">
                    <a:solidFill>
                      <a:schemeClr val="tx1"/>
                    </a:solidFill>
                    <a:effectLst/>
                    <a:latin typeface="Cambria Math" panose="02040503050406030204" pitchFamily="18" charset="0"/>
                    <a:ea typeface="+mn-ea"/>
                    <a:cs typeface="+mn-cs"/>
                  </a:rPr>
                  <a:t>𝐢𝐤</a:t>
                </a:r>
                <a:r>
                  <a:rPr lang="en-GB" sz="1200" b="1" i="0" kern="1200">
                    <a:solidFill>
                      <a:schemeClr val="tx1"/>
                    </a:solidFill>
                    <a:effectLst/>
                    <a:latin typeface="Cambria Math" panose="02040503050406030204" pitchFamily="18" charset="0"/>
                    <a:ea typeface="+mn-ea"/>
                    <a:cs typeface="+mn-cs"/>
                  </a:rPr>
                  <a:t>/</a:t>
                </a:r>
                <a:r>
                  <a:rPr lang="en-US" sz="1200" b="1" i="0" kern="1200">
                    <a:solidFill>
                      <a:schemeClr val="tx1"/>
                    </a:solidFill>
                    <a:effectLst/>
                    <a:latin typeface="Cambria Math" panose="02040503050406030204" pitchFamily="18" charset="0"/>
                    <a:ea typeface="+mn-ea"/>
                    <a:cs typeface="+mn-cs"/>
                  </a:rPr>
                  <a:t>𝐓</a:t>
                </a:r>
                <a:r>
                  <a:rPr lang="en-US" sz="1200" kern="1200" dirty="0">
                    <a:solidFill>
                      <a:schemeClr val="tx1"/>
                    </a:solidFill>
                    <a:effectLst/>
                    <a:latin typeface="Arial" panose="020B0604020202020204" pitchFamily="34" charset="0"/>
                    <a:ea typeface="+mn-ea"/>
                    <a:cs typeface="+mn-cs"/>
                  </a:rPr>
                  <a:t>)</a:t>
                </a:r>
                <a:r>
                  <a:rPr lang="en-US" sz="1200" kern="1200" baseline="0" dirty="0">
                    <a:solidFill>
                      <a:schemeClr val="tx1"/>
                    </a:solidFill>
                    <a:effectLst/>
                    <a:latin typeface="Arial" panose="020B0604020202020204" pitchFamily="34" charset="0"/>
                    <a:ea typeface="+mn-ea"/>
                    <a:cs typeface="+mn-cs"/>
                  </a:rPr>
                  <a:t> over the total population.</a:t>
                </a:r>
                <a:br>
                  <a:rPr lang="en-US" sz="1200" kern="1200" baseline="0" dirty="0">
                    <a:solidFill>
                      <a:schemeClr val="tx1"/>
                    </a:solidFill>
                    <a:effectLst/>
                    <a:latin typeface="Arial" panose="020B0604020202020204" pitchFamily="34" charset="0"/>
                    <a:ea typeface="+mn-ea"/>
                    <a:cs typeface="+mn-cs"/>
                  </a:rPr>
                </a:br>
                <a:br>
                  <a:rPr lang="en-US" sz="1200" kern="1200" baseline="0" dirty="0">
                    <a:solidFill>
                      <a:schemeClr val="tx1"/>
                    </a:solidFill>
                    <a:effectLst/>
                    <a:latin typeface="Arial" panose="020B0604020202020204" pitchFamily="34" charset="0"/>
                    <a:ea typeface="+mn-ea"/>
                    <a:cs typeface="+mn-cs"/>
                  </a:rPr>
                </a:br>
                <a:r>
                  <a:rPr lang="en-US" sz="1200" kern="1200" baseline="0" dirty="0">
                    <a:solidFill>
                      <a:schemeClr val="tx1"/>
                    </a:solidFill>
                    <a:effectLst/>
                    <a:latin typeface="Arial" panose="020B0604020202020204" pitchFamily="34" charset="0"/>
                    <a:ea typeface="+mn-ea"/>
                    <a:cs typeface="+mn-cs"/>
                  </a:rPr>
                  <a:t>The individual degree </a:t>
                </a:r>
                <a:r>
                  <a:rPr lang="en-US" sz="1200" kern="1200" baseline="0" dirty="0" err="1">
                    <a:solidFill>
                      <a:schemeClr val="tx1"/>
                    </a:solidFill>
                    <a:effectLst/>
                    <a:latin typeface="Arial" panose="020B0604020202020204" pitchFamily="34" charset="0"/>
                    <a:ea typeface="+mn-ea"/>
                    <a:cs typeface="+mn-cs"/>
                  </a:rPr>
                  <a:t>iperparameter</a:t>
                </a:r>
                <a:r>
                  <a:rPr lang="en-US" sz="1200" kern="1200" baseline="0" dirty="0">
                    <a:solidFill>
                      <a:schemeClr val="tx1"/>
                    </a:solidFill>
                    <a:effectLst/>
                    <a:latin typeface="Arial" panose="020B0604020202020204" pitchFamily="34" charset="0"/>
                    <a:ea typeface="+mn-ea"/>
                    <a:cs typeface="+mn-cs"/>
                  </a:rPr>
                  <a:t> follow a log normal distribution with parameters mean, mu and variance sigma squared.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They choose a log normal distribution for ci based on the observed distribution of scale-up estimates of degree across multiple datasets.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Arial" panose="020B0604020202020204" pitchFamily="34" charset="0"/>
                  <a:ea typeface="+mn-ea"/>
                  <a:cs typeface="+mn-cs"/>
                </a:endParaRPr>
              </a:p>
            </p:txBody>
          </p:sp>
        </mc:Fallback>
      </mc:AlternateContent>
      <p:sp>
        <p:nvSpPr>
          <p:cNvPr id="4" name="Segnaposto numero diapositiva 3"/>
          <p:cNvSpPr>
            <a:spLocks noGrp="1"/>
          </p:cNvSpPr>
          <p:nvPr>
            <p:ph type="sldNum" sz="quarter" idx="5"/>
          </p:nvPr>
        </p:nvSpPr>
        <p:spPr/>
        <p:txBody>
          <a:bodyPr/>
          <a:lstStyle/>
          <a:p>
            <a:fld id="{8A980368-B4FC-4BAF-A73D-B0740A3AB926}" type="slidenum">
              <a:rPr lang="en-IE" smtClean="0"/>
              <a:pPr/>
              <a:t>16</a:t>
            </a:fld>
            <a:endParaRPr lang="en-IE"/>
          </a:p>
        </p:txBody>
      </p:sp>
    </p:spTree>
    <p:extLst>
      <p:ext uri="{BB962C8B-B14F-4D97-AF65-F5344CB8AC3E}">
        <p14:creationId xmlns:p14="http://schemas.microsoft.com/office/powerpoint/2010/main" val="600268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The random degree model parameters have been estimated in a Bayesian approach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The priors for </a:t>
                </a:r>
                <a:r>
                  <a:rPr lang="en-GB" sz="1200" b="0" i="1" kern="1200" dirty="0">
                    <a:solidFill>
                      <a:schemeClr val="tx1"/>
                    </a:solidFill>
                    <a:effectLst/>
                    <a:latin typeface="Arial" panose="020B0604020202020204" pitchFamily="34" charset="0"/>
                    <a:ea typeface="+mn-ea"/>
                    <a:cs typeface="+mn-cs"/>
                  </a:rPr>
                  <a:t>μ</a:t>
                </a:r>
                <a:r>
                  <a:rPr lang="en-GB" sz="1200" b="0" i="0" kern="1200" dirty="0">
                    <a:solidFill>
                      <a:schemeClr val="tx1"/>
                    </a:solidFill>
                    <a:effectLst/>
                    <a:latin typeface="Arial" panose="020B0604020202020204" pitchFamily="34" charset="0"/>
                    <a:ea typeface="+mn-ea"/>
                    <a:cs typeface="+mn-cs"/>
                  </a:rPr>
                  <a:t> and </a:t>
                </a:r>
                <a:r>
                  <a:rPr lang="en-GB" sz="1200" b="0" i="1" kern="1200" dirty="0">
                    <a:solidFill>
                      <a:schemeClr val="tx1"/>
                    </a:solidFill>
                    <a:effectLst/>
                    <a:latin typeface="Arial" panose="020B0604020202020204" pitchFamily="34" charset="0"/>
                    <a:ea typeface="+mn-ea"/>
                    <a:cs typeface="+mn-cs"/>
                  </a:rPr>
                  <a:t>σ</a:t>
                </a:r>
                <a:r>
                  <a:rPr lang="en-GB" sz="1200" b="0" i="0" kern="1200" dirty="0">
                    <a:solidFill>
                      <a:schemeClr val="tx1"/>
                    </a:solidFill>
                    <a:effectLst/>
                    <a:latin typeface="Arial" panose="020B0604020202020204" pitchFamily="34" charset="0"/>
                    <a:ea typeface="+mn-ea"/>
                    <a:cs typeface="+mn-cs"/>
                  </a:rPr>
                  <a:t> were arrived at from the values we saw in fitting the scale-up </a:t>
                </a:r>
                <a:r>
                  <a:rPr lang="en-GB" sz="1200" b="0" i="0" u="none" strike="noStrike" kern="1200" dirty="0" err="1">
                    <a:solidFill>
                      <a:schemeClr val="tx1"/>
                    </a:solidFill>
                    <a:effectLst/>
                    <a:latin typeface="Arial" panose="020B0604020202020204" pitchFamily="34" charset="0"/>
                    <a:ea typeface="+mn-ea"/>
                    <a:cs typeface="+mn-cs"/>
                  </a:rPr>
                  <a:t>dˆi</a:t>
                </a:r>
                <a:r>
                  <a:rPr lang="en-GB" sz="1200" b="0" i="0" kern="1200" dirty="0">
                    <a:solidFill>
                      <a:schemeClr val="tx1"/>
                    </a:solidFill>
                    <a:effectLst/>
                    <a:latin typeface="Arial" panose="020B0604020202020204" pitchFamily="34" charset="0"/>
                    <a:ea typeface="+mn-ea"/>
                    <a:cs typeface="+mn-cs"/>
                  </a:rPr>
                  <a:t> estimates to several datasets across multiple regions as reported in </a:t>
                </a:r>
                <a:r>
                  <a:rPr lang="en-GB" sz="1200" b="0" i="0" kern="1200" dirty="0" err="1">
                    <a:solidFill>
                      <a:schemeClr val="tx1"/>
                    </a:solidFill>
                    <a:effectLst/>
                    <a:latin typeface="Arial" panose="020B0604020202020204" pitchFamily="34" charset="0"/>
                    <a:ea typeface="+mn-ea"/>
                    <a:cs typeface="+mn-cs"/>
                  </a:rPr>
                  <a:t>Maltiel</a:t>
                </a:r>
                <a:r>
                  <a:rPr lang="en-GB" sz="1200" b="0" i="0" kern="1200" dirty="0">
                    <a:solidFill>
                      <a:schemeClr val="tx1"/>
                    </a:solidFill>
                    <a:effectLst/>
                    <a:latin typeface="Arial" panose="020B06040202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The prior for </a:t>
                </a:r>
                <a:r>
                  <a:rPr lang="en-GB" sz="1200" b="0" i="1" kern="1200" dirty="0">
                    <a:solidFill>
                      <a:schemeClr val="tx1"/>
                    </a:solidFill>
                    <a:effectLst/>
                    <a:latin typeface="Arial" panose="020B0604020202020204" pitchFamily="34" charset="0"/>
                    <a:ea typeface="+mn-ea"/>
                    <a:cs typeface="+mn-cs"/>
                  </a:rPr>
                  <a:t>μ</a:t>
                </a:r>
                <a:r>
                  <a:rPr lang="en-GB" sz="1200" b="0" i="0" kern="1200" dirty="0">
                    <a:solidFill>
                      <a:schemeClr val="tx1"/>
                    </a:solidFill>
                    <a:effectLst/>
                    <a:latin typeface="Arial" panose="020B0604020202020204" pitchFamily="34" charset="0"/>
                    <a:ea typeface="+mn-ea"/>
                    <a:cs typeface="+mn-cs"/>
                  </a:rPr>
                  <a:t> allows for mean degrees within a data set ranging from 20 to 3,000, which is consistent with previous research on social networks and the NSUM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t>
                </a:r>
                <a14:m>
                  <m:oMath xmlns:m="http://schemas.openxmlformats.org/officeDocument/2006/math">
                    <m:r>
                      <a:rPr lang="en-US" i="1">
                        <a:latin typeface="Cambria Math" panose="02040503050406030204" pitchFamily="18" charset="0"/>
                      </a:rPr>
                      <m:t>𝑣</m:t>
                    </m:r>
                  </m:oMath>
                </a14:m>
                <a:r>
                  <a:rPr lang="en-US" dirty="0"/>
                  <a:t> values ranges among the values suggested by </a:t>
                </a:r>
                <a:r>
                  <a:rPr lang="en-US" dirty="0" err="1"/>
                  <a:t>Maltiel</a:t>
                </a:r>
                <a:r>
                  <a:rPr lang="en-US" dirty="0"/>
                  <a:t>[18]</a:t>
                </a:r>
                <a:r>
                  <a:rPr lang="en-GB" dirty="0"/>
                  <a:t> from 3 and 8 in a log scale *da </a:t>
                </a:r>
                <a:r>
                  <a:rPr lang="en-GB" dirty="0" err="1"/>
                  <a:t>esponenziare</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Arial" panose="020B0604020202020204" pitchFamily="34" charset="0"/>
                  <a:ea typeface="+mn-ea"/>
                  <a:cs typeface="+mn-cs"/>
                </a:endParaRPr>
              </a:p>
              <a:p>
                <a:endParaRPr lang="en-GB" dirty="0"/>
              </a:p>
            </p:txBody>
          </p:sp>
        </mc:Choice>
        <mc:Fallback xmlns="">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The random degree model parameters have been estimated in a Bayesian approach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The priors for </a:t>
                </a:r>
                <a:r>
                  <a:rPr lang="en-GB" sz="1200" b="0" i="1" kern="1200" dirty="0">
                    <a:solidFill>
                      <a:schemeClr val="tx1"/>
                    </a:solidFill>
                    <a:effectLst/>
                    <a:latin typeface="Arial" panose="020B0604020202020204" pitchFamily="34" charset="0"/>
                    <a:ea typeface="+mn-ea"/>
                    <a:cs typeface="+mn-cs"/>
                  </a:rPr>
                  <a:t>μ</a:t>
                </a:r>
                <a:r>
                  <a:rPr lang="en-GB" sz="1200" b="0" i="0" kern="1200" dirty="0">
                    <a:solidFill>
                      <a:schemeClr val="tx1"/>
                    </a:solidFill>
                    <a:effectLst/>
                    <a:latin typeface="Arial" panose="020B0604020202020204" pitchFamily="34" charset="0"/>
                    <a:ea typeface="+mn-ea"/>
                    <a:cs typeface="+mn-cs"/>
                  </a:rPr>
                  <a:t> and </a:t>
                </a:r>
                <a:r>
                  <a:rPr lang="en-GB" sz="1200" b="0" i="1" kern="1200" dirty="0">
                    <a:solidFill>
                      <a:schemeClr val="tx1"/>
                    </a:solidFill>
                    <a:effectLst/>
                    <a:latin typeface="Arial" panose="020B0604020202020204" pitchFamily="34" charset="0"/>
                    <a:ea typeface="+mn-ea"/>
                    <a:cs typeface="+mn-cs"/>
                  </a:rPr>
                  <a:t>σ</a:t>
                </a:r>
                <a:r>
                  <a:rPr lang="en-GB" sz="1200" b="0" i="0" kern="1200" dirty="0">
                    <a:solidFill>
                      <a:schemeClr val="tx1"/>
                    </a:solidFill>
                    <a:effectLst/>
                    <a:latin typeface="Arial" panose="020B0604020202020204" pitchFamily="34" charset="0"/>
                    <a:ea typeface="+mn-ea"/>
                    <a:cs typeface="+mn-cs"/>
                  </a:rPr>
                  <a:t> were arrived at from the values we saw in fitting the scale-up </a:t>
                </a:r>
                <a:r>
                  <a:rPr lang="en-GB" sz="1200" b="0" i="0" u="none" strike="noStrike" kern="1200" dirty="0" err="1">
                    <a:solidFill>
                      <a:schemeClr val="tx1"/>
                    </a:solidFill>
                    <a:effectLst/>
                    <a:latin typeface="Arial" panose="020B0604020202020204" pitchFamily="34" charset="0"/>
                    <a:ea typeface="+mn-ea"/>
                    <a:cs typeface="+mn-cs"/>
                  </a:rPr>
                  <a:t>dˆi</a:t>
                </a:r>
                <a:r>
                  <a:rPr lang="en-GB" sz="1200" b="0" i="0" kern="1200" dirty="0">
                    <a:solidFill>
                      <a:schemeClr val="tx1"/>
                    </a:solidFill>
                    <a:effectLst/>
                    <a:latin typeface="Arial" panose="020B0604020202020204" pitchFamily="34" charset="0"/>
                    <a:ea typeface="+mn-ea"/>
                    <a:cs typeface="+mn-cs"/>
                  </a:rPr>
                  <a:t> estimates to several datasets across multiple regions as reported in </a:t>
                </a:r>
                <a:r>
                  <a:rPr lang="en-GB" sz="1200" b="0" i="0" kern="1200" dirty="0" err="1">
                    <a:solidFill>
                      <a:schemeClr val="tx1"/>
                    </a:solidFill>
                    <a:effectLst/>
                    <a:latin typeface="Arial" panose="020B0604020202020204" pitchFamily="34" charset="0"/>
                    <a:ea typeface="+mn-ea"/>
                    <a:cs typeface="+mn-cs"/>
                  </a:rPr>
                  <a:t>Maltiel</a:t>
                </a:r>
                <a:r>
                  <a:rPr lang="en-GB" sz="1200" b="0" i="0" kern="1200" dirty="0">
                    <a:solidFill>
                      <a:schemeClr val="tx1"/>
                    </a:solidFill>
                    <a:effectLst/>
                    <a:latin typeface="Arial" panose="020B06040202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The prior for </a:t>
                </a:r>
                <a:r>
                  <a:rPr lang="en-GB" sz="1200" b="0" i="1" kern="1200" dirty="0">
                    <a:solidFill>
                      <a:schemeClr val="tx1"/>
                    </a:solidFill>
                    <a:effectLst/>
                    <a:latin typeface="Arial" panose="020B0604020202020204" pitchFamily="34" charset="0"/>
                    <a:ea typeface="+mn-ea"/>
                    <a:cs typeface="+mn-cs"/>
                  </a:rPr>
                  <a:t>μ</a:t>
                </a:r>
                <a:r>
                  <a:rPr lang="en-GB" sz="1200" b="0" i="0" kern="1200" dirty="0">
                    <a:solidFill>
                      <a:schemeClr val="tx1"/>
                    </a:solidFill>
                    <a:effectLst/>
                    <a:latin typeface="Arial" panose="020B0604020202020204" pitchFamily="34" charset="0"/>
                    <a:ea typeface="+mn-ea"/>
                    <a:cs typeface="+mn-cs"/>
                  </a:rPr>
                  <a:t> allows for mean degrees within a data set ranging from 20 to 3,000, which is consistent with previous research on social networks and the NSUM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t>
                </a:r>
                <a:r>
                  <a:rPr lang="en-US" i="0">
                    <a:latin typeface="Cambria Math" panose="02040503050406030204" pitchFamily="18" charset="0"/>
                  </a:rPr>
                  <a:t>𝑣</a:t>
                </a:r>
                <a:r>
                  <a:rPr lang="en-US" dirty="0"/>
                  <a:t> values ranges among the values suggested by </a:t>
                </a:r>
                <a:r>
                  <a:rPr lang="en-US" dirty="0" err="1"/>
                  <a:t>Maltiel</a:t>
                </a:r>
                <a:r>
                  <a:rPr lang="en-US" dirty="0"/>
                  <a:t>[18]</a:t>
                </a:r>
                <a:r>
                  <a:rPr lang="en-GB" dirty="0"/>
                  <a:t> from 3 and 8 in a log scale *da </a:t>
                </a:r>
                <a:r>
                  <a:rPr lang="en-GB" dirty="0" err="1"/>
                  <a:t>esponenziare</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Arial" panose="020B0604020202020204" pitchFamily="34" charset="0"/>
                  <a:ea typeface="+mn-ea"/>
                  <a:cs typeface="+mn-cs"/>
                </a:endParaRPr>
              </a:p>
              <a:p>
                <a:endParaRPr lang="en-GB" dirty="0"/>
              </a:p>
            </p:txBody>
          </p:sp>
        </mc:Fallback>
      </mc:AlternateContent>
      <p:sp>
        <p:nvSpPr>
          <p:cNvPr id="4" name="Segnaposto numero diapositiva 3"/>
          <p:cNvSpPr>
            <a:spLocks noGrp="1"/>
          </p:cNvSpPr>
          <p:nvPr>
            <p:ph type="sldNum" sz="quarter" idx="5"/>
          </p:nvPr>
        </p:nvSpPr>
        <p:spPr/>
        <p:txBody>
          <a:bodyPr/>
          <a:lstStyle/>
          <a:p>
            <a:fld id="{8A980368-B4FC-4BAF-A73D-B0740A3AB926}" type="slidenum">
              <a:rPr lang="en-IE" smtClean="0"/>
              <a:pPr/>
              <a:t>17</a:t>
            </a:fld>
            <a:endParaRPr lang="en-IE"/>
          </a:p>
        </p:txBody>
      </p:sp>
    </p:spTree>
    <p:extLst>
      <p:ext uri="{BB962C8B-B14F-4D97-AF65-F5344CB8AC3E}">
        <p14:creationId xmlns:p14="http://schemas.microsoft.com/office/powerpoint/2010/main" val="4946652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a:t>The performance of the proposed NSUM estimator was evaluated in a simulation study considering different study size scenarios (1000, 1500, 2000, 2500, 3000).</a:t>
            </a:r>
          </a:p>
          <a:p>
            <a:r>
              <a:rPr lang="en-GB" dirty="0"/>
              <a:t>Data were generated 300 times using the original </a:t>
            </a:r>
            <a:r>
              <a:rPr lang="en-GB" dirty="0" err="1"/>
              <a:t>nsum.simulate</a:t>
            </a:r>
            <a:r>
              <a:rPr lang="en-GB" dirty="0"/>
              <a:t>() function proposed by McCarty in the NSUM R package</a:t>
            </a:r>
          </a:p>
          <a:p>
            <a:r>
              <a:rPr lang="en-GB" sz="1200" b="0" i="0" kern="1200" dirty="0">
                <a:solidFill>
                  <a:schemeClr val="tx1"/>
                </a:solidFill>
                <a:effectLst/>
                <a:latin typeface="Arial" panose="020B0604020202020204" pitchFamily="34" charset="0"/>
                <a:ea typeface="+mn-ea"/>
                <a:cs typeface="+mn-cs"/>
              </a:rPr>
              <a:t>The benchmark prevalence represents the true value used to generate the data. The bias (average estimated prevalence—benchmark) was reported for each method.</a:t>
            </a:r>
            <a:endParaRPr lang="en-GB" dirty="0"/>
          </a:p>
          <a:p>
            <a:endParaRPr lang="en-GB" sz="1200" b="0" i="0" kern="1200" dirty="0">
              <a:solidFill>
                <a:schemeClr val="tx1"/>
              </a:solidFill>
              <a:effectLst/>
              <a:latin typeface="Arial" panose="020B0604020202020204" pitchFamily="34" charset="0"/>
              <a:ea typeface="+mn-ea"/>
              <a:cs typeface="+mn-cs"/>
            </a:endParaRPr>
          </a:p>
          <a:p>
            <a:endParaRPr lang="en-GB" sz="1200" b="0" i="0" kern="1200" dirty="0">
              <a:solidFill>
                <a:schemeClr val="tx1"/>
              </a:solidFill>
              <a:effectLst/>
              <a:latin typeface="Arial" panose="020B0604020202020204" pitchFamily="34" charset="0"/>
              <a:ea typeface="+mn-ea"/>
              <a:cs typeface="+mn-cs"/>
            </a:endParaRPr>
          </a:p>
          <a:p>
            <a:r>
              <a:rPr lang="en-GB" sz="1200" b="0" i="0" kern="1200" dirty="0">
                <a:solidFill>
                  <a:schemeClr val="tx1"/>
                </a:solidFill>
                <a:effectLst/>
                <a:latin typeface="Arial" panose="020B0604020202020204" pitchFamily="34" charset="0"/>
                <a:ea typeface="+mn-ea"/>
                <a:cs typeface="+mn-cs"/>
              </a:rPr>
              <a:t>For each replication, </a:t>
            </a:r>
            <a:r>
              <a:rPr lang="en-GB" sz="1200" b="0" i="0" kern="1200" dirty="0" err="1">
                <a:solidFill>
                  <a:schemeClr val="tx1"/>
                </a:solidFill>
                <a:effectLst/>
                <a:latin typeface="Arial" panose="020B0604020202020204" pitchFamily="34" charset="0"/>
                <a:ea typeface="+mn-ea"/>
                <a:cs typeface="+mn-cs"/>
              </a:rPr>
              <a:t>Maltiel’s</a:t>
            </a:r>
            <a:r>
              <a:rPr lang="en-GB" sz="1200" b="0" i="0" kern="1200" dirty="0">
                <a:solidFill>
                  <a:schemeClr val="tx1"/>
                </a:solidFill>
                <a:effectLst/>
                <a:latin typeface="Arial" panose="020B0604020202020204" pitchFamily="34" charset="0"/>
                <a:ea typeface="+mn-ea"/>
                <a:cs typeface="+mn-cs"/>
              </a:rPr>
              <a:t> NSUM model and our NSUM proposal were estimated with 500 iterations, discarding the first 50 (burn-in iterations).</a:t>
            </a:r>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18</a:t>
            </a:fld>
            <a:endParaRPr lang="en-IE"/>
          </a:p>
        </p:txBody>
      </p:sp>
    </p:spTree>
    <p:extLst>
      <p:ext uri="{BB962C8B-B14F-4D97-AF65-F5344CB8AC3E}">
        <p14:creationId xmlns:p14="http://schemas.microsoft.com/office/powerpoint/2010/main" val="36460340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a:solidFill>
                  <a:schemeClr val="tx1"/>
                </a:solidFill>
                <a:effectLst/>
                <a:latin typeface="Arial" panose="020B0604020202020204" pitchFamily="34" charset="0"/>
                <a:ea typeface="+mn-ea"/>
                <a:cs typeface="+mn-cs"/>
              </a:rPr>
              <a:t>Table 2 reports the main characteristics of the sample according to the three regions considered in the analysis of the estimate of COVID-19 positive.</a:t>
            </a:r>
          </a:p>
          <a:p>
            <a:r>
              <a:rPr lang="en-GB" sz="1200" kern="1200" dirty="0">
                <a:solidFill>
                  <a:schemeClr val="tx1"/>
                </a:solidFill>
                <a:effectLst/>
                <a:latin typeface="Arial" panose="020B0604020202020204" pitchFamily="34" charset="0"/>
                <a:ea typeface="+mn-ea"/>
                <a:cs typeface="+mn-cs"/>
              </a:rPr>
              <a:t>. The response rate was of 94% (1845 complete answers, 1963 total respondents).</a:t>
            </a:r>
          </a:p>
          <a:p>
            <a:r>
              <a:rPr lang="en-GB" sz="1200" kern="1200" dirty="0">
                <a:solidFill>
                  <a:schemeClr val="tx1"/>
                </a:solidFill>
                <a:effectLst/>
                <a:latin typeface="Arial" panose="020B0604020202020204" pitchFamily="34" charset="0"/>
                <a:ea typeface="+mn-ea"/>
                <a:cs typeface="+mn-cs"/>
              </a:rPr>
              <a:t>The median age was similar in Veneto and Piemonte.</a:t>
            </a:r>
            <a:br>
              <a:rPr lang="en-GB" sz="1200" kern="1200" dirty="0">
                <a:solidFill>
                  <a:schemeClr val="tx1"/>
                </a:solidFill>
                <a:effectLst/>
                <a:latin typeface="Arial" panose="020B0604020202020204" pitchFamily="34" charset="0"/>
                <a:ea typeface="+mn-ea"/>
                <a:cs typeface="+mn-cs"/>
              </a:rPr>
            </a:br>
            <a:r>
              <a:rPr lang="en-GB" sz="1200" kern="1200" dirty="0">
                <a:solidFill>
                  <a:schemeClr val="tx1"/>
                </a:solidFill>
                <a:effectLst/>
                <a:latin typeface="Arial" panose="020B0604020202020204" pitchFamily="34" charset="0"/>
                <a:ea typeface="+mn-ea"/>
                <a:cs typeface="+mn-cs"/>
              </a:rPr>
              <a:t>In </a:t>
            </a:r>
            <a:r>
              <a:rPr lang="en-GB" sz="1200" kern="1200" dirty="0" err="1">
                <a:solidFill>
                  <a:schemeClr val="tx1"/>
                </a:solidFill>
                <a:effectLst/>
                <a:latin typeface="Arial" panose="020B0604020202020204" pitchFamily="34" charset="0"/>
                <a:ea typeface="+mn-ea"/>
                <a:cs typeface="+mn-cs"/>
              </a:rPr>
              <a:t>Lombardia</a:t>
            </a:r>
            <a:r>
              <a:rPr lang="en-GB" sz="1200" kern="1200" dirty="0">
                <a:solidFill>
                  <a:schemeClr val="tx1"/>
                </a:solidFill>
                <a:effectLst/>
                <a:latin typeface="Arial" panose="020B0604020202020204" pitchFamily="34" charset="0"/>
                <a:ea typeface="+mn-ea"/>
                <a:cs typeface="+mn-cs"/>
              </a:rPr>
              <a:t> and Piemonte respondents report a median of 1 person with symptoms related to COVID-19</a:t>
            </a:r>
          </a:p>
        </p:txBody>
      </p:sp>
      <p:sp>
        <p:nvSpPr>
          <p:cNvPr id="4" name="Segnaposto numero diapositiva 3"/>
          <p:cNvSpPr>
            <a:spLocks noGrp="1"/>
          </p:cNvSpPr>
          <p:nvPr>
            <p:ph type="sldNum" sz="quarter" idx="5"/>
          </p:nvPr>
        </p:nvSpPr>
        <p:spPr/>
        <p:txBody>
          <a:bodyPr/>
          <a:lstStyle/>
          <a:p>
            <a:fld id="{8A980368-B4FC-4BAF-A73D-B0740A3AB926}" type="slidenum">
              <a:rPr lang="en-IE" smtClean="0"/>
              <a:pPr/>
              <a:t>19</a:t>
            </a:fld>
            <a:endParaRPr lang="en-IE"/>
          </a:p>
        </p:txBody>
      </p:sp>
    </p:spTree>
    <p:extLst>
      <p:ext uri="{BB962C8B-B14F-4D97-AF65-F5344CB8AC3E}">
        <p14:creationId xmlns:p14="http://schemas.microsoft.com/office/powerpoint/2010/main" val="30987969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a:solidFill>
                  <a:schemeClr val="tx1"/>
                </a:solidFill>
                <a:effectLst/>
                <a:latin typeface="Arial" panose="020B0604020202020204" pitchFamily="34" charset="0"/>
                <a:ea typeface="+mn-ea"/>
                <a:cs typeface="+mn-cs"/>
              </a:rPr>
              <a:t>We estimated the size of the hidden cases of COVID-19 in 3 regions of Italy, Veneto, </a:t>
            </a:r>
            <a:r>
              <a:rPr lang="en-GB" sz="1200" kern="1200" dirty="0" err="1">
                <a:solidFill>
                  <a:schemeClr val="tx1"/>
                </a:solidFill>
                <a:effectLst/>
                <a:latin typeface="Arial" panose="020B0604020202020204" pitchFamily="34" charset="0"/>
                <a:ea typeface="+mn-ea"/>
                <a:cs typeface="+mn-cs"/>
              </a:rPr>
              <a:t>Lombardia</a:t>
            </a:r>
            <a:r>
              <a:rPr lang="en-GB" sz="1200" kern="1200" dirty="0">
                <a:solidFill>
                  <a:schemeClr val="tx1"/>
                </a:solidFill>
                <a:effectLst/>
                <a:latin typeface="Arial" panose="020B0604020202020204" pitchFamily="34" charset="0"/>
                <a:ea typeface="+mn-ea"/>
                <a:cs typeface="+mn-cs"/>
              </a:rPr>
              <a:t> and Piemonte in the first period of COVID-19 spread </a:t>
            </a:r>
          </a:p>
          <a:p>
            <a:r>
              <a:rPr lang="en-GB" sz="1200" kern="1200" dirty="0">
                <a:solidFill>
                  <a:schemeClr val="tx1"/>
                </a:solidFill>
                <a:effectLst/>
                <a:latin typeface="Arial" panose="020B0604020202020204" pitchFamily="34" charset="0"/>
                <a:ea typeface="+mn-ea"/>
                <a:cs typeface="+mn-cs"/>
              </a:rPr>
              <a:t>This Table reports the estimates with different mu for each target questions for each region. </a:t>
            </a:r>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20</a:t>
            </a:fld>
            <a:endParaRPr lang="en-IE"/>
          </a:p>
        </p:txBody>
      </p:sp>
    </p:spTree>
    <p:extLst>
      <p:ext uri="{BB962C8B-B14F-4D97-AF65-F5344CB8AC3E}">
        <p14:creationId xmlns:p14="http://schemas.microsoft.com/office/powerpoint/2010/main" val="2217785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a:solidFill>
                  <a:schemeClr val="tx1"/>
                </a:solidFill>
                <a:effectLst/>
                <a:latin typeface="Arial" panose="020B0604020202020204" pitchFamily="34" charset="0"/>
                <a:ea typeface="+mn-ea"/>
                <a:cs typeface="+mn-cs"/>
              </a:rPr>
              <a:t>This is a cross-sectional survey-design study with a snowball social network sampling. The questionnaires were collected between 15 April 2020 and 6 May 2020.</a:t>
            </a:r>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3</a:t>
            </a:fld>
            <a:endParaRPr lang="en-IE"/>
          </a:p>
        </p:txBody>
      </p:sp>
    </p:spTree>
    <p:extLst>
      <p:ext uri="{BB962C8B-B14F-4D97-AF65-F5344CB8AC3E}">
        <p14:creationId xmlns:p14="http://schemas.microsoft.com/office/powerpoint/2010/main" val="23795414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a:solidFill>
                  <a:schemeClr val="tx1"/>
                </a:solidFill>
                <a:effectLst/>
                <a:latin typeface="Arial" panose="020B0604020202020204" pitchFamily="34" charset="0"/>
                <a:ea typeface="+mn-ea"/>
                <a:cs typeface="+mn-cs"/>
              </a:rPr>
              <a:t>In the figure are reported the prevalence with 95% Credible Interval for the target questions respectively for Veneto, Piemonte and </a:t>
            </a:r>
            <a:r>
              <a:rPr lang="en-GB" sz="1200" kern="1200" dirty="0" err="1">
                <a:solidFill>
                  <a:schemeClr val="tx1"/>
                </a:solidFill>
                <a:effectLst/>
                <a:latin typeface="Arial" panose="020B0604020202020204" pitchFamily="34" charset="0"/>
                <a:ea typeface="+mn-ea"/>
                <a:cs typeface="+mn-cs"/>
              </a:rPr>
              <a:t>Lombardia</a:t>
            </a:r>
            <a:r>
              <a:rPr lang="en-GB" sz="1200" kern="1200" dirty="0">
                <a:solidFill>
                  <a:schemeClr val="tx1"/>
                </a:solidFill>
                <a:effectLst/>
                <a:latin typeface="Arial" panose="020B0604020202020204" pitchFamily="34" charset="0"/>
                <a:ea typeface="+mn-ea"/>
                <a:cs typeface="+mn-cs"/>
              </a:rPr>
              <a:t>.</a:t>
            </a:r>
          </a:p>
          <a:p>
            <a:r>
              <a:rPr lang="en-GB" sz="1200" kern="1200" dirty="0">
                <a:solidFill>
                  <a:schemeClr val="tx1"/>
                </a:solidFill>
                <a:effectLst/>
                <a:latin typeface="Arial" panose="020B0604020202020204" pitchFamily="34" charset="0"/>
                <a:ea typeface="+mn-ea"/>
                <a:cs typeface="+mn-cs"/>
              </a:rPr>
              <a:t>For the Veneto region the </a:t>
            </a:r>
            <a:r>
              <a:rPr lang="en-GB" sz="1200" b="0" i="0" kern="1200" dirty="0">
                <a:solidFill>
                  <a:schemeClr val="tx1"/>
                </a:solidFill>
                <a:effectLst/>
                <a:latin typeface="Arial" panose="020B0604020202020204" pitchFamily="34" charset="0"/>
                <a:ea typeface="+mn-ea"/>
                <a:cs typeface="+mn-cs"/>
              </a:rPr>
              <a:t>average </a:t>
            </a:r>
            <a:r>
              <a:rPr lang="en-GB" sz="1200" b="0" i="0" kern="1200" dirty="0" err="1">
                <a:solidFill>
                  <a:schemeClr val="tx1"/>
                </a:solidFill>
                <a:effectLst/>
                <a:latin typeface="Arial" panose="020B0604020202020204" pitchFamily="34" charset="0"/>
                <a:ea typeface="+mn-ea"/>
                <a:cs typeface="+mn-cs"/>
              </a:rPr>
              <a:t>prevelence</a:t>
            </a:r>
            <a:r>
              <a:rPr lang="en-GB" sz="1200" b="0" i="0" kern="1200" dirty="0">
                <a:solidFill>
                  <a:schemeClr val="tx1"/>
                </a:solidFill>
                <a:effectLst/>
                <a:latin typeface="Arial" panose="020B0604020202020204" pitchFamily="34" charset="0"/>
                <a:ea typeface="+mn-ea"/>
                <a:cs typeface="+mn-cs"/>
              </a:rPr>
              <a:t> derived from </a:t>
            </a:r>
            <a:r>
              <a:rPr lang="en-GB" sz="1200" b="0" i="0" kern="1200" dirty="0" err="1">
                <a:solidFill>
                  <a:schemeClr val="tx1"/>
                </a:solidFill>
                <a:effectLst/>
                <a:latin typeface="Arial" panose="020B0604020202020204" pitchFamily="34" charset="0"/>
                <a:ea typeface="+mn-ea"/>
                <a:cs typeface="+mn-cs"/>
              </a:rPr>
              <a:t>admnistrativa</a:t>
            </a:r>
            <a:r>
              <a:rPr lang="en-GB" sz="1200" b="0" i="0" kern="1200" dirty="0">
                <a:solidFill>
                  <a:schemeClr val="tx1"/>
                </a:solidFill>
                <a:effectLst/>
                <a:latin typeface="Arial" panose="020B0604020202020204" pitchFamily="34" charset="0"/>
                <a:ea typeface="+mn-ea"/>
                <a:cs typeface="+mn-cs"/>
              </a:rPr>
              <a:t> data is 0.21. Our </a:t>
            </a:r>
            <a:r>
              <a:rPr lang="en-GB" sz="1200" b="0" i="0" kern="1200" dirty="0" err="1">
                <a:solidFill>
                  <a:schemeClr val="tx1"/>
                </a:solidFill>
                <a:effectLst/>
                <a:latin typeface="Arial" panose="020B0604020202020204" pitchFamily="34" charset="0"/>
                <a:ea typeface="+mn-ea"/>
                <a:cs typeface="+mn-cs"/>
              </a:rPr>
              <a:t>estimatesboth</a:t>
            </a:r>
            <a:r>
              <a:rPr lang="en-GB" sz="1200" b="0" i="0" kern="1200" dirty="0">
                <a:solidFill>
                  <a:schemeClr val="tx1"/>
                </a:solidFill>
                <a:effectLst/>
                <a:latin typeface="Arial" panose="020B0604020202020204" pitchFamily="34" charset="0"/>
                <a:ea typeface="+mn-ea"/>
                <a:cs typeface="+mn-cs"/>
              </a:rPr>
              <a:t> for swab COVID positive and undocumented cases are a little bit higher. </a:t>
            </a:r>
          </a:p>
          <a:p>
            <a:r>
              <a:rPr lang="en-GB" sz="1200" b="0" i="0" kern="1200" dirty="0">
                <a:solidFill>
                  <a:schemeClr val="tx1"/>
                </a:solidFill>
                <a:effectLst/>
                <a:latin typeface="Arial" panose="020B0604020202020204" pitchFamily="34" charset="0"/>
                <a:ea typeface="+mn-ea"/>
                <a:cs typeface="+mn-cs"/>
              </a:rPr>
              <a:t>The same is for Piemonte, the average prevalence was of 0.41. </a:t>
            </a:r>
          </a:p>
          <a:p>
            <a:r>
              <a:rPr lang="en-GB" sz="1200" b="0" i="0" kern="1200" dirty="0">
                <a:solidFill>
                  <a:schemeClr val="tx1"/>
                </a:solidFill>
                <a:effectLst/>
                <a:latin typeface="Arial" panose="020B0604020202020204" pitchFamily="34" charset="0"/>
                <a:ea typeface="+mn-ea"/>
                <a:cs typeface="+mn-cs"/>
              </a:rPr>
              <a:t>Our estimates in </a:t>
            </a:r>
            <a:r>
              <a:rPr lang="en-GB" sz="1200" b="0" i="0" kern="1200" dirty="0" err="1">
                <a:solidFill>
                  <a:schemeClr val="tx1"/>
                </a:solidFill>
                <a:effectLst/>
                <a:latin typeface="Arial" panose="020B0604020202020204" pitchFamily="34" charset="0"/>
                <a:ea typeface="+mn-ea"/>
                <a:cs typeface="+mn-cs"/>
              </a:rPr>
              <a:t>Lombardia</a:t>
            </a:r>
            <a:r>
              <a:rPr lang="en-GB" sz="1200" b="0" i="0" kern="1200" dirty="0">
                <a:solidFill>
                  <a:schemeClr val="tx1"/>
                </a:solidFill>
                <a:effectLst/>
                <a:latin typeface="Arial" panose="020B0604020202020204" pitchFamily="34" charset="0"/>
                <a:ea typeface="+mn-ea"/>
                <a:cs typeface="+mn-cs"/>
              </a:rPr>
              <a:t> are lower compared to administrative data which refers an average prevalence of 0.48.</a:t>
            </a:r>
          </a:p>
          <a:p>
            <a:endParaRPr lang="en-GB" sz="1200" b="0" i="0" kern="1200" dirty="0">
              <a:solidFill>
                <a:schemeClr val="tx1"/>
              </a:solidFill>
              <a:effectLst/>
              <a:latin typeface="Arial" panose="020B0604020202020204" pitchFamily="34" charset="0"/>
              <a:ea typeface="+mn-ea"/>
              <a:cs typeface="+mn-cs"/>
            </a:endParaRPr>
          </a:p>
          <a:p>
            <a:r>
              <a:rPr lang="en-GB" sz="1200" b="0" i="0" kern="1200" dirty="0">
                <a:solidFill>
                  <a:schemeClr val="tx1"/>
                </a:solidFill>
                <a:effectLst/>
                <a:latin typeface="Arial" panose="020B0604020202020204" pitchFamily="34" charset="0"/>
                <a:ea typeface="+mn-ea"/>
                <a:cs typeface="+mn-cs"/>
              </a:rPr>
              <a:t>The estimates of undocumented cases is higher for Piemonte and </a:t>
            </a:r>
            <a:r>
              <a:rPr lang="en-GB" sz="1200" b="0" i="0" kern="1200" dirty="0" err="1">
                <a:solidFill>
                  <a:schemeClr val="tx1"/>
                </a:solidFill>
                <a:effectLst/>
                <a:latin typeface="Arial" panose="020B0604020202020204" pitchFamily="34" charset="0"/>
                <a:ea typeface="+mn-ea"/>
                <a:cs typeface="+mn-cs"/>
              </a:rPr>
              <a:t>Lombardia</a:t>
            </a:r>
            <a:r>
              <a:rPr lang="en-GB" sz="1200" b="0" i="0" kern="1200" dirty="0">
                <a:solidFill>
                  <a:schemeClr val="tx1"/>
                </a:solidFill>
                <a:effectLst/>
                <a:latin typeface="Arial" panose="020B0604020202020204" pitchFamily="34" charset="0"/>
                <a:ea typeface="+mn-ea"/>
                <a:cs typeface="+mn-cs"/>
              </a:rPr>
              <a:t> and Lower for Veneto. </a:t>
            </a:r>
          </a:p>
        </p:txBody>
      </p:sp>
      <p:sp>
        <p:nvSpPr>
          <p:cNvPr id="4" name="Segnaposto numero diapositiva 3"/>
          <p:cNvSpPr>
            <a:spLocks noGrp="1"/>
          </p:cNvSpPr>
          <p:nvPr>
            <p:ph type="sldNum" sz="quarter" idx="5"/>
          </p:nvPr>
        </p:nvSpPr>
        <p:spPr/>
        <p:txBody>
          <a:bodyPr/>
          <a:lstStyle/>
          <a:p>
            <a:fld id="{8A980368-B4FC-4BAF-A73D-B0740A3AB926}" type="slidenum">
              <a:rPr lang="en-IE" smtClean="0"/>
              <a:pPr/>
              <a:t>21</a:t>
            </a:fld>
            <a:endParaRPr lang="en-IE"/>
          </a:p>
        </p:txBody>
      </p:sp>
    </p:spTree>
    <p:extLst>
      <p:ext uri="{BB962C8B-B14F-4D97-AF65-F5344CB8AC3E}">
        <p14:creationId xmlns:p14="http://schemas.microsoft.com/office/powerpoint/2010/main" val="3071513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a:t>Our difference in the estimate may be explained by the different policy of mass testing applied in the three regions considered. </a:t>
            </a:r>
            <a:br>
              <a:rPr lang="en-GB" dirty="0"/>
            </a:br>
            <a:r>
              <a:rPr lang="en-GB" dirty="0"/>
              <a:t>Veneto started an early mass testing policy, instead </a:t>
            </a:r>
            <a:r>
              <a:rPr lang="en-GB" dirty="0" err="1"/>
              <a:t>Lombardia</a:t>
            </a:r>
            <a:r>
              <a:rPr lang="en-GB" dirty="0"/>
              <a:t> started later. Moreover the answer in the </a:t>
            </a:r>
            <a:r>
              <a:rPr lang="en-GB" dirty="0" err="1"/>
              <a:t>Lombardia</a:t>
            </a:r>
            <a:r>
              <a:rPr lang="en-GB" dirty="0"/>
              <a:t> region are lower and this is visible in the large confidence intervals in the estimates. </a:t>
            </a:r>
          </a:p>
          <a:p>
            <a:r>
              <a:rPr lang="en-GB" dirty="0"/>
              <a:t>This is reasoning loss is power with the advancing of the pandemic along with the increase of mass testing</a:t>
            </a:r>
          </a:p>
        </p:txBody>
      </p:sp>
      <p:sp>
        <p:nvSpPr>
          <p:cNvPr id="4" name="Segnaposto numero diapositiva 3"/>
          <p:cNvSpPr>
            <a:spLocks noGrp="1"/>
          </p:cNvSpPr>
          <p:nvPr>
            <p:ph type="sldNum" sz="quarter" idx="5"/>
          </p:nvPr>
        </p:nvSpPr>
        <p:spPr/>
        <p:txBody>
          <a:bodyPr/>
          <a:lstStyle/>
          <a:p>
            <a:fld id="{8A980368-B4FC-4BAF-A73D-B0740A3AB926}" type="slidenum">
              <a:rPr lang="en-IE" smtClean="0"/>
              <a:pPr/>
              <a:t>22</a:t>
            </a:fld>
            <a:endParaRPr lang="en-IE"/>
          </a:p>
        </p:txBody>
      </p:sp>
    </p:spTree>
    <p:extLst>
      <p:ext uri="{BB962C8B-B14F-4D97-AF65-F5344CB8AC3E}">
        <p14:creationId xmlns:p14="http://schemas.microsoft.com/office/powerpoint/2010/main" val="242663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b="0" i="0" kern="1200" dirty="0">
                <a:solidFill>
                  <a:schemeClr val="tx1"/>
                </a:solidFill>
                <a:effectLst/>
                <a:latin typeface="Arial" panose="020B0604020202020204" pitchFamily="34" charset="0"/>
                <a:ea typeface="+mn-ea"/>
                <a:cs typeface="+mn-cs"/>
              </a:rPr>
              <a:t>- The application of the NSUM requires the assumption that the network of social contacts in the general population is essentially random</a:t>
            </a:r>
          </a:p>
          <a:p>
            <a:r>
              <a:rPr lang="en-GB" sz="1200" b="0" i="0" kern="1200" dirty="0">
                <a:solidFill>
                  <a:schemeClr val="tx1"/>
                </a:solidFill>
                <a:effectLst/>
                <a:latin typeface="Arial" panose="020B0604020202020204" pitchFamily="34" charset="0"/>
                <a:ea typeface="+mn-ea"/>
                <a:cs typeface="+mn-cs"/>
              </a:rPr>
              <a:t>- field implementation has shown that respondents under-report the number of people known in larger populations and over-report the number known in smaller populations.</a:t>
            </a:r>
          </a:p>
          <a:p>
            <a:r>
              <a:rPr lang="en-GB" sz="1200" b="0" i="0" kern="1200" dirty="0">
                <a:solidFill>
                  <a:schemeClr val="tx1"/>
                </a:solidFill>
                <a:effectLst/>
                <a:latin typeface="Arial" panose="020B0604020202020204" pitchFamily="34" charset="0"/>
                <a:ea typeface="+mn-ea"/>
                <a:cs typeface="+mn-cs"/>
              </a:rPr>
              <a:t>- transmission error is particularly likely in settings where the behaviour of interest is highly stigmatised. </a:t>
            </a:r>
          </a:p>
          <a:p>
            <a:pPr marL="171450" indent="-171450">
              <a:buFontTx/>
              <a:buChar char="-"/>
            </a:pPr>
            <a:r>
              <a:rPr lang="en-GB" sz="1200" b="0" i="0" kern="1200" dirty="0">
                <a:solidFill>
                  <a:schemeClr val="tx1"/>
                </a:solidFill>
                <a:effectLst/>
                <a:latin typeface="Arial" panose="020B0604020202020204" pitchFamily="34" charset="0"/>
                <a:ea typeface="+mn-ea"/>
                <a:cs typeface="+mn-cs"/>
              </a:rPr>
              <a:t>people may know someone in a hidden population and be aware of that fact, but not report this information in an interview because of the sensitive nature of the behaviours involved.</a:t>
            </a:r>
          </a:p>
          <a:p>
            <a:pPr marL="171450" indent="-171450">
              <a:buFontTx/>
              <a:buChar char="-"/>
            </a:pPr>
            <a:r>
              <a:rPr lang="en-GB" sz="1200" b="0" i="0" kern="1200" dirty="0">
                <a:solidFill>
                  <a:schemeClr val="tx1"/>
                </a:solidFill>
                <a:effectLst/>
                <a:latin typeface="Arial" panose="020B0604020202020204" pitchFamily="34" charset="0"/>
                <a:ea typeface="+mn-ea"/>
                <a:cs typeface="+mn-cs"/>
              </a:rPr>
              <a:t>propensity to know people in particular subgroups</a:t>
            </a:r>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24</a:t>
            </a:fld>
            <a:endParaRPr lang="en-IE"/>
          </a:p>
        </p:txBody>
      </p:sp>
    </p:spTree>
    <p:extLst>
      <p:ext uri="{BB962C8B-B14F-4D97-AF65-F5344CB8AC3E}">
        <p14:creationId xmlns:p14="http://schemas.microsoft.com/office/powerpoint/2010/main" val="4035793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Arial" panose="020B0604020202020204" pitchFamily="34" charset="0"/>
                <a:ea typeface="+mn-ea"/>
                <a:cs typeface="+mn-cs"/>
              </a:rPr>
              <a:t>The questionnaire is structured into three sections: </a:t>
            </a:r>
            <a:r>
              <a:rPr lang="en-GB" sz="1200" i="1" kern="1200" dirty="0" err="1">
                <a:solidFill>
                  <a:schemeClr val="tx1"/>
                </a:solidFill>
                <a:effectLst/>
                <a:latin typeface="Arial" panose="020B0604020202020204" pitchFamily="34" charset="0"/>
                <a:ea typeface="+mn-ea"/>
                <a:cs typeface="+mn-cs"/>
              </a:rPr>
              <a:t>i</a:t>
            </a:r>
            <a:r>
              <a:rPr lang="en-GB" sz="1200" i="1" kern="1200" dirty="0">
                <a:solidFill>
                  <a:schemeClr val="tx1"/>
                </a:solidFill>
                <a:effectLst/>
                <a:latin typeface="Arial" panose="020B0604020202020204" pitchFamily="34" charset="0"/>
                <a:ea typeface="+mn-ea"/>
                <a:cs typeface="+mn-cs"/>
              </a:rPr>
              <a:t>)</a:t>
            </a:r>
            <a:r>
              <a:rPr lang="en-GB" sz="1200" kern="1200" dirty="0">
                <a:solidFill>
                  <a:schemeClr val="tx1"/>
                </a:solidFill>
                <a:effectLst/>
                <a:latin typeface="Arial" panose="020B0604020202020204" pitchFamily="34" charset="0"/>
                <a:ea typeface="+mn-ea"/>
                <a:cs typeface="+mn-cs"/>
              </a:rPr>
              <a:t> demographic characteristics </a:t>
            </a:r>
            <a:r>
              <a:rPr lang="en-GB" sz="1200" i="1" kern="1200" dirty="0">
                <a:solidFill>
                  <a:schemeClr val="tx1"/>
                </a:solidFill>
                <a:effectLst/>
                <a:latin typeface="Arial" panose="020B0604020202020204" pitchFamily="34" charset="0"/>
                <a:ea typeface="+mn-ea"/>
                <a:cs typeface="+mn-cs"/>
              </a:rPr>
              <a:t>ii)</a:t>
            </a:r>
            <a:r>
              <a:rPr lang="en-GB" sz="1200" kern="1200" dirty="0">
                <a:solidFill>
                  <a:schemeClr val="tx1"/>
                </a:solidFill>
                <a:effectLst/>
                <a:latin typeface="Arial" panose="020B0604020202020204" pitchFamily="34" charset="0"/>
                <a:ea typeface="+mn-ea"/>
                <a:cs typeface="+mn-cs"/>
              </a:rPr>
              <a:t> four target questions related to COVID-19 disease.</a:t>
            </a:r>
            <a:r>
              <a:rPr lang="en-GB" sz="1200" i="1" kern="1200" dirty="0">
                <a:solidFill>
                  <a:schemeClr val="tx1"/>
                </a:solidFill>
                <a:effectLst/>
                <a:latin typeface="Arial" panose="020B0604020202020204" pitchFamily="34" charset="0"/>
                <a:ea typeface="+mn-ea"/>
                <a:cs typeface="+mn-cs"/>
              </a:rPr>
              <a:t> </a:t>
            </a:r>
            <a:r>
              <a:rPr lang="en-GB" sz="1200" kern="1200" dirty="0">
                <a:solidFill>
                  <a:schemeClr val="tx1"/>
                </a:solidFill>
                <a:effectLst/>
                <a:latin typeface="Arial" panose="020B0604020202020204" pitchFamily="34" charset="0"/>
                <a:ea typeface="+mn-ea"/>
                <a:cs typeface="+mn-cs"/>
              </a:rPr>
              <a:t>And</a:t>
            </a:r>
            <a:r>
              <a:rPr lang="en-GB" sz="1200" i="1" kern="1200" dirty="0">
                <a:solidFill>
                  <a:schemeClr val="tx1"/>
                </a:solidFill>
                <a:effectLst/>
                <a:latin typeface="Arial" panose="020B0604020202020204" pitchFamily="34" charset="0"/>
                <a:ea typeface="+mn-ea"/>
                <a:cs typeface="+mn-cs"/>
              </a:rPr>
              <a:t> </a:t>
            </a:r>
            <a:r>
              <a:rPr lang="en-GB" sz="1200" kern="1200" dirty="0">
                <a:solidFill>
                  <a:schemeClr val="tx1"/>
                </a:solidFill>
                <a:effectLst/>
                <a:latin typeface="Arial" panose="020B0604020202020204" pitchFamily="34" charset="0"/>
                <a:ea typeface="+mn-ea"/>
                <a:cs typeface="+mn-cs"/>
              </a:rPr>
              <a:t>one question randomly drawn from 15 known populations.</a:t>
            </a:r>
          </a:p>
          <a:p>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4</a:t>
            </a:fld>
            <a:endParaRPr lang="en-IE"/>
          </a:p>
        </p:txBody>
      </p:sp>
    </p:spTree>
    <p:extLst>
      <p:ext uri="{BB962C8B-B14F-4D97-AF65-F5344CB8AC3E}">
        <p14:creationId xmlns:p14="http://schemas.microsoft.com/office/powerpoint/2010/main" val="3239774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ctr"/>
            <a:r>
              <a:rPr lang="en-GB" dirty="0">
                <a:latin typeface="Arial" panose="020B0604020202020204" pitchFamily="34" charset="0"/>
                <a:cs typeface="Arial" panose="020B0604020202020204" pitchFamily="34" charset="0"/>
              </a:rPr>
              <a:t>Accurate and timely information about the number of these populations is necessary for:</a:t>
            </a:r>
          </a:p>
          <a:p>
            <a:pPr marL="285750" indent="-285750" algn="ctr">
              <a:buFontTx/>
              <a:buChar char="-"/>
            </a:pPr>
            <a:r>
              <a:rPr lang="en-GB" dirty="0">
                <a:latin typeface="Arial" panose="020B0604020202020204" pitchFamily="34" charset="0"/>
                <a:cs typeface="Arial" panose="020B0604020202020204" pitchFamily="34" charset="0"/>
              </a:rPr>
              <a:t>the design and evaluation of public health policy as well, </a:t>
            </a:r>
          </a:p>
          <a:p>
            <a:pPr marL="285750" indent="-285750" algn="ctr">
              <a:buFontTx/>
              <a:buChar char="-"/>
            </a:pPr>
            <a:r>
              <a:rPr lang="en-GB" dirty="0">
                <a:latin typeface="Arial" panose="020B0604020202020204" pitchFamily="34" charset="0"/>
                <a:cs typeface="Arial" panose="020B0604020202020204" pitchFamily="34" charset="0"/>
              </a:rPr>
              <a:t>the allocation of resources for treatment and prevention programmes.</a:t>
            </a:r>
          </a:p>
          <a:p>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5</a:t>
            </a:fld>
            <a:endParaRPr lang="en-IE"/>
          </a:p>
        </p:txBody>
      </p:sp>
    </p:spTree>
    <p:extLst>
      <p:ext uri="{BB962C8B-B14F-4D97-AF65-F5344CB8AC3E}">
        <p14:creationId xmlns:p14="http://schemas.microsoft.com/office/powerpoint/2010/main" val="2097365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those population direct methods are impracticable or unreliable.</a:t>
            </a:r>
          </a:p>
          <a:p>
            <a:r>
              <a:rPr lang="en-GB" dirty="0"/>
              <a:t>The aim of the indirect estimation methods is to </a:t>
            </a:r>
            <a:r>
              <a:rPr lang="en-GB" dirty="0" err="1"/>
              <a:t>analyze</a:t>
            </a:r>
            <a:r>
              <a:rPr lang="en-GB" dirty="0"/>
              <a:t> the observed data set or combine it with other information to estimate the “proportion of the hidden - target population sampled within the observed data set”, and thereby to arrive at an estimate of the prevalence</a:t>
            </a:r>
          </a:p>
        </p:txBody>
      </p:sp>
      <p:sp>
        <p:nvSpPr>
          <p:cNvPr id="4" name="Slide Number Placeholder 3"/>
          <p:cNvSpPr>
            <a:spLocks noGrp="1"/>
          </p:cNvSpPr>
          <p:nvPr>
            <p:ph type="sldNum" sz="quarter" idx="5"/>
          </p:nvPr>
        </p:nvSpPr>
        <p:spPr/>
        <p:txBody>
          <a:bodyPr/>
          <a:lstStyle/>
          <a:p>
            <a:fld id="{8A980368-B4FC-4BAF-A73D-B0740A3AB926}" type="slidenum">
              <a:rPr lang="en-IE" smtClean="0"/>
              <a:pPr/>
              <a:t>6</a:t>
            </a:fld>
            <a:endParaRPr lang="en-IE"/>
          </a:p>
        </p:txBody>
      </p:sp>
    </p:spTree>
    <p:extLst>
      <p:ext uri="{BB962C8B-B14F-4D97-AF65-F5344CB8AC3E}">
        <p14:creationId xmlns:p14="http://schemas.microsoft.com/office/powerpoint/2010/main" val="3008039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a:t>Two elements are required: first, a data source usually called a “benchmark” (representing a known number of problem drug users that have experienced a particular event, such as treatment or arrest or overdose); second, an estimate of the proportion of all problem drug users that have been recorded in the benchmark.</a:t>
            </a:r>
          </a:p>
          <a:p>
            <a:r>
              <a:rPr lang="en-GB" dirty="0"/>
              <a:t>In essence, the multiplier is a two-source method (one source is the benchmark, the other is the data used to provide the estimate of the proportion and multiplier). </a:t>
            </a:r>
          </a:p>
          <a:p>
            <a:endParaRPr lang="en-GB" dirty="0"/>
          </a:p>
          <a:p>
            <a:r>
              <a:rPr lang="en-GB" dirty="0"/>
              <a:t>The assumptions of the multiplier method are: the population of problem drug users needs to be stable and the same during the benchmark recording as during the multiplier estimation; the sample that is used to estimate the multiplier should be representative of the overall population of problem drug users, in practice not easily done; and, it is important that the definition used for the benchmark is precise and matches exactly that used in estimating the multiplier</a:t>
            </a:r>
          </a:p>
          <a:p>
            <a:endParaRPr lang="en-GB" dirty="0"/>
          </a:p>
          <a:p>
            <a:r>
              <a:rPr lang="en-GB" dirty="0"/>
              <a:t>Various methods have been used to derive the multiplier, all attempting to approximate a random sample of drug users from which to estimate it. These include—not always successfully—site sampling methods (sampling drug users present at a representative set of geographical sites), and ‘community sampling’ (chain referral or snowball techniques that attempt to produce a representative sample of all drug users) and nomination (e a sample (e.g. injecting drug users) are asked questions about their friends or acquaintances (their nominees) that also are injecting drug users)</a:t>
            </a:r>
          </a:p>
        </p:txBody>
      </p:sp>
      <p:sp>
        <p:nvSpPr>
          <p:cNvPr id="4" name="Segnaposto numero diapositiva 3"/>
          <p:cNvSpPr>
            <a:spLocks noGrp="1"/>
          </p:cNvSpPr>
          <p:nvPr>
            <p:ph type="sldNum" sz="quarter" idx="5"/>
          </p:nvPr>
        </p:nvSpPr>
        <p:spPr/>
        <p:txBody>
          <a:bodyPr/>
          <a:lstStyle/>
          <a:p>
            <a:fld id="{8A980368-B4FC-4BAF-A73D-B0740A3AB926}" type="slidenum">
              <a:rPr lang="en-IE" smtClean="0"/>
              <a:pPr/>
              <a:t>7</a:t>
            </a:fld>
            <a:endParaRPr lang="en-IE"/>
          </a:p>
        </p:txBody>
      </p:sp>
    </p:spTree>
    <p:extLst>
      <p:ext uri="{BB962C8B-B14F-4D97-AF65-F5344CB8AC3E}">
        <p14:creationId xmlns:p14="http://schemas.microsoft.com/office/powerpoint/2010/main" val="4254677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dirty="0"/>
              <a:t>Capture-recapture involves the collection of three or more data sources of problem drug users with sufficient detail on the subjects to identify matches between data sources.</a:t>
            </a:r>
          </a:p>
          <a:p>
            <a:endParaRPr lang="en-GB" dirty="0"/>
          </a:p>
          <a:p>
            <a:r>
              <a:rPr lang="en-GB" dirty="0"/>
              <a:t>Information on the number of matches between the data sources (i.e., the number of people that occur in more than one data source) is used to estimate the sampling intensity (i.e., the total proportion of injectors in the samples). These estimates of the number unobserved are then combined with the number in the data sources to generate the overall prevalence estimate. Studies with two samples can be easily calculated (see below).</a:t>
            </a:r>
          </a:p>
        </p:txBody>
      </p:sp>
      <p:sp>
        <p:nvSpPr>
          <p:cNvPr id="4" name="Segnaposto numero diapositiva 3"/>
          <p:cNvSpPr>
            <a:spLocks noGrp="1"/>
          </p:cNvSpPr>
          <p:nvPr>
            <p:ph type="sldNum" sz="quarter" idx="5"/>
          </p:nvPr>
        </p:nvSpPr>
        <p:spPr/>
        <p:txBody>
          <a:bodyPr/>
          <a:lstStyle/>
          <a:p>
            <a:fld id="{8A980368-B4FC-4BAF-A73D-B0740A3AB926}" type="slidenum">
              <a:rPr lang="en-IE" smtClean="0"/>
              <a:pPr/>
              <a:t>8</a:t>
            </a:fld>
            <a:endParaRPr lang="en-IE"/>
          </a:p>
        </p:txBody>
      </p:sp>
    </p:spTree>
    <p:extLst>
      <p:ext uri="{BB962C8B-B14F-4D97-AF65-F5344CB8AC3E}">
        <p14:creationId xmlns:p14="http://schemas.microsoft.com/office/powerpoint/2010/main" val="805500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Arial" panose="020B0604020202020204" pitchFamily="34" charset="0"/>
                <a:ea typeface="+mn-ea"/>
                <a:cs typeface="+mn-cs"/>
              </a:rPr>
              <a:t>The Network scale up method, in its simplest form, as explained by its father </a:t>
            </a:r>
            <a:r>
              <a:rPr lang="en-GB" sz="1200" kern="1200" dirty="0" err="1">
                <a:solidFill>
                  <a:schemeClr val="tx1"/>
                </a:solidFill>
                <a:effectLst/>
                <a:latin typeface="Arial" panose="020B0604020202020204" pitchFamily="34" charset="0"/>
                <a:ea typeface="+mn-ea"/>
                <a:cs typeface="+mn-cs"/>
              </a:rPr>
              <a:t>Dr.</a:t>
            </a:r>
            <a:r>
              <a:rPr lang="en-GB" sz="1200" kern="1200" dirty="0">
                <a:solidFill>
                  <a:schemeClr val="tx1"/>
                </a:solidFill>
                <a:effectLst/>
                <a:latin typeface="Arial" panose="020B0604020202020204" pitchFamily="34" charset="0"/>
                <a:ea typeface="+mn-ea"/>
                <a:cs typeface="+mn-cs"/>
              </a:rPr>
              <a:t> Bernard “rests on the assumption that people’s social networks are, on average, representative of the general population in which you live and move”. </a:t>
            </a:r>
          </a:p>
          <a:p>
            <a:endParaRPr lang="en-GB" dirty="0"/>
          </a:p>
          <a:p>
            <a:r>
              <a:rPr lang="en-GB" sz="1200" kern="1200" dirty="0">
                <a:solidFill>
                  <a:schemeClr val="tx1"/>
                </a:solidFill>
                <a:effectLst/>
                <a:latin typeface="Arial" panose="020B0604020202020204" pitchFamily="34" charset="0"/>
                <a:ea typeface="+mn-ea"/>
                <a:cs typeface="+mn-cs"/>
              </a:rPr>
              <a:t>NSUM method has been widely used to estimate hard-to-reach populations such as HIV positive people</a:t>
            </a:r>
            <a:endParaRPr lang="en-GB" dirty="0"/>
          </a:p>
        </p:txBody>
      </p:sp>
      <p:sp>
        <p:nvSpPr>
          <p:cNvPr id="4" name="Segnaposto numero diapositiva 3"/>
          <p:cNvSpPr>
            <a:spLocks noGrp="1"/>
          </p:cNvSpPr>
          <p:nvPr>
            <p:ph type="sldNum" sz="quarter" idx="5"/>
          </p:nvPr>
        </p:nvSpPr>
        <p:spPr/>
        <p:txBody>
          <a:bodyPr/>
          <a:lstStyle/>
          <a:p>
            <a:fld id="{8A980368-B4FC-4BAF-A73D-B0740A3AB926}" type="slidenum">
              <a:rPr lang="en-IE" smtClean="0"/>
              <a:pPr/>
              <a:t>9</a:t>
            </a:fld>
            <a:endParaRPr lang="en-IE"/>
          </a:p>
        </p:txBody>
      </p:sp>
    </p:spTree>
    <p:extLst>
      <p:ext uri="{BB962C8B-B14F-4D97-AF65-F5344CB8AC3E}">
        <p14:creationId xmlns:p14="http://schemas.microsoft.com/office/powerpoint/2010/main" val="1478598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The NSUM estimator </a:t>
                </a:r>
                <a14:m>
                  <m:oMath xmlns:m="http://schemas.openxmlformats.org/officeDocument/2006/math">
                    <m:sSub>
                      <m:sSubPr>
                        <m:ctrlPr>
                          <a:rPr lang="en-GB" sz="1200" i="1" kern="1200">
                            <a:solidFill>
                              <a:schemeClr val="tx1"/>
                            </a:solidFill>
                            <a:effectLst/>
                            <a:latin typeface="Cambria Math" panose="02040503050406030204" pitchFamily="18" charset="0"/>
                            <a:ea typeface="+mn-ea"/>
                            <a:cs typeface="+mn-cs"/>
                          </a:rPr>
                        </m:ctrlPr>
                      </m:sSubPr>
                      <m:e>
                        <m:limUpp>
                          <m:limUppPr>
                            <m:ctrlPr>
                              <a:rPr lang="en-GB" sz="1200" i="1" kern="1200">
                                <a:solidFill>
                                  <a:schemeClr val="tx1"/>
                                </a:solidFill>
                                <a:effectLst/>
                                <a:latin typeface="Cambria Math" panose="02040503050406030204" pitchFamily="18" charset="0"/>
                                <a:ea typeface="+mn-ea"/>
                                <a:cs typeface="+mn-cs"/>
                              </a:rPr>
                            </m:ctrlPr>
                          </m:limUppPr>
                          <m:e>
                            <m:r>
                              <a:rPr lang="en-US" sz="1200" b="1" i="1" kern="1200">
                                <a:solidFill>
                                  <a:schemeClr val="tx1"/>
                                </a:solidFill>
                                <a:effectLst/>
                                <a:latin typeface="Cambria Math" panose="02040503050406030204" pitchFamily="18" charset="0"/>
                                <a:ea typeface="+mn-ea"/>
                                <a:cs typeface="+mn-cs"/>
                              </a:rPr>
                              <m:t>𝒆</m:t>
                            </m:r>
                          </m:e>
                          <m:lim>
                            <m:r>
                              <a:rPr lang="en-US" sz="1200" b="1" i="1" kern="1200">
                                <a:solidFill>
                                  <a:schemeClr val="tx1"/>
                                </a:solidFill>
                                <a:effectLst/>
                                <a:latin typeface="Cambria Math" panose="02040503050406030204" pitchFamily="18" charset="0"/>
                                <a:ea typeface="+mn-ea"/>
                                <a:cs typeface="+mn-cs"/>
                              </a:rPr>
                              <m:t>^</m:t>
                            </m:r>
                          </m:lim>
                        </m:limUpp>
                      </m:e>
                      <m:sub/>
                    </m:sSub>
                  </m:oMath>
                </a14:m>
                <a:r>
                  <a:rPr lang="en-US" sz="1200" kern="1200" dirty="0">
                    <a:solidFill>
                      <a:schemeClr val="tx1"/>
                    </a:solidFill>
                    <a:effectLst/>
                    <a:latin typeface="Arial" panose="020B0604020202020204" pitchFamily="34" charset="0"/>
                    <a:ea typeface="+mn-ea"/>
                    <a:cs typeface="+mn-cs"/>
                  </a:rPr>
                  <a:t> of the target population size could be defined by the following equation: where</a:t>
                </a:r>
                <a:r>
                  <a:rPr lang="en-US" sz="1200" kern="1200" baseline="0" dirty="0">
                    <a:solidFill>
                      <a:schemeClr val="tx1"/>
                    </a:solidFill>
                    <a:effectLst/>
                    <a:latin typeface="Arial" panose="020B06040202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Arial" panose="020B0604020202020204" pitchFamily="34" charset="0"/>
                    <a:ea typeface="+mn-ea"/>
                    <a:cs typeface="+mn-cs"/>
                  </a:rPr>
                  <a:t>e </a:t>
                </a:r>
                <a:r>
                  <a:rPr lang="en-US" sz="1200" kern="1200" baseline="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s the estimated size of the hidden population,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1" kern="1200" dirty="0">
                    <a:solidFill>
                      <a:schemeClr val="tx1"/>
                    </a:solidFill>
                    <a:effectLst/>
                    <a:latin typeface="Arial" panose="020B0604020202020204" pitchFamily="34" charset="0"/>
                    <a:ea typeface="+mn-ea"/>
                    <a:cs typeface="+mn-cs"/>
                  </a:rPr>
                  <a:t>m</a:t>
                </a:r>
                <a:r>
                  <a:rPr lang="en-GB" sz="1200" b="0" i="1" kern="1200" baseline="-250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the number of people in the hidden population known by person </a:t>
                </a:r>
                <a:r>
                  <a:rPr lang="en-GB" sz="1200" b="0" i="1" kern="12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 </a:t>
                </a:r>
                <a:r>
                  <a:rPr lang="en-GB" sz="1200" b="0" i="1" kern="1200" dirty="0" err="1">
                    <a:solidFill>
                      <a:schemeClr val="tx1"/>
                    </a:solidFill>
                    <a:effectLst/>
                    <a:latin typeface="Arial" panose="020B0604020202020204" pitchFamily="34" charset="0"/>
                    <a:ea typeface="+mn-ea"/>
                    <a:cs typeface="+mn-cs"/>
                  </a:rPr>
                  <a:t>ĉ</a:t>
                </a:r>
                <a:r>
                  <a:rPr lang="en-GB" sz="1200" b="0" i="1" kern="1200" baseline="-250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the </a:t>
                </a:r>
                <a:r>
                  <a:rPr lang="en-GB" sz="1200" b="0" i="1" kern="1200" dirty="0">
                    <a:solidFill>
                      <a:schemeClr val="tx1"/>
                    </a:solidFill>
                    <a:effectLst/>
                    <a:latin typeface="Arial" panose="020B0604020202020204" pitchFamily="34" charset="0"/>
                    <a:ea typeface="+mn-ea"/>
                    <a:cs typeface="+mn-cs"/>
                  </a:rPr>
                  <a:t>estimated</a:t>
                </a:r>
                <a:r>
                  <a:rPr lang="en-GB" sz="1200" b="0" i="0" kern="1200" dirty="0">
                    <a:solidFill>
                      <a:schemeClr val="tx1"/>
                    </a:solidFill>
                    <a:effectLst/>
                    <a:latin typeface="Arial" panose="020B0604020202020204" pitchFamily="34" charset="0"/>
                    <a:ea typeface="+mn-ea"/>
                    <a:cs typeface="+mn-cs"/>
                  </a:rPr>
                  <a:t> personal network size of person </a:t>
                </a:r>
                <a:r>
                  <a:rPr lang="en-GB" sz="1200" b="0" i="1" kern="12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and </a:t>
                </a:r>
                <a:r>
                  <a:rPr lang="en-GB" sz="1200" b="0" i="1" kern="1200" dirty="0">
                    <a:solidFill>
                      <a:schemeClr val="tx1"/>
                    </a:solidFill>
                    <a:effectLst/>
                    <a:latin typeface="Arial" panose="020B0604020202020204" pitchFamily="34" charset="0"/>
                    <a:ea typeface="+mn-ea"/>
                    <a:cs typeface="+mn-cs"/>
                  </a:rPr>
                  <a:t>N</a:t>
                </a:r>
                <a:r>
                  <a:rPr lang="en-GB" sz="1200" b="0" i="0" kern="1200" dirty="0">
                    <a:solidFill>
                      <a:schemeClr val="tx1"/>
                    </a:solidFill>
                    <a:effectLst/>
                    <a:latin typeface="Arial" panose="020B0604020202020204" pitchFamily="34" charset="0"/>
                    <a:ea typeface="+mn-ea"/>
                    <a:cs typeface="+mn-cs"/>
                  </a:rPr>
                  <a:t> is the size of the general population.</a:t>
                </a:r>
                <a:endParaRPr lang="en-US" sz="1200" kern="1200" dirty="0">
                  <a:solidFill>
                    <a:schemeClr val="tx1"/>
                  </a:solidFill>
                  <a:effectLst/>
                  <a:latin typeface="Arial" panose="020B0604020202020204" pitchFamily="34" charset="0"/>
                  <a:ea typeface="+mn-ea"/>
                  <a:cs typeface="+mn-cs"/>
                </a:endParaRPr>
              </a:p>
              <a:p>
                <a:endParaRPr lang="en-US" sz="1200" kern="1200" dirty="0">
                  <a:solidFill>
                    <a:schemeClr val="tx1"/>
                  </a:solidFill>
                  <a:effectLst/>
                  <a:latin typeface="Arial" panose="020B0604020202020204" pitchFamily="34" charset="0"/>
                  <a:ea typeface="+mn-ea"/>
                  <a:cs typeface="+mn-cs"/>
                </a:endParaRPr>
              </a:p>
              <a:p>
                <a:r>
                  <a:rPr lang="en-GB" sz="1200" b="0" i="0" kern="1200" dirty="0">
                    <a:solidFill>
                      <a:schemeClr val="tx1"/>
                    </a:solidFill>
                    <a:effectLst/>
                    <a:latin typeface="Arial" panose="020B0604020202020204" pitchFamily="34" charset="0"/>
                    <a:ea typeface="+mn-ea"/>
                    <a:cs typeface="+mn-cs"/>
                  </a:rPr>
                  <a:t>The size of the general population, </a:t>
                </a:r>
                <a:r>
                  <a:rPr lang="en-GB" sz="1200" b="0" i="1" kern="1200" dirty="0">
                    <a:solidFill>
                      <a:schemeClr val="tx1"/>
                    </a:solidFill>
                    <a:effectLst/>
                    <a:latin typeface="Arial" panose="020B0604020202020204" pitchFamily="34" charset="0"/>
                    <a:ea typeface="+mn-ea"/>
                    <a:cs typeface="+mn-cs"/>
                  </a:rPr>
                  <a:t>N</a:t>
                </a:r>
                <a:r>
                  <a:rPr lang="en-GB" sz="1200" b="0" i="0" kern="1200" dirty="0">
                    <a:solidFill>
                      <a:schemeClr val="tx1"/>
                    </a:solidFill>
                    <a:effectLst/>
                    <a:latin typeface="Arial" panose="020B0604020202020204" pitchFamily="34" charset="0"/>
                    <a:ea typeface="+mn-ea"/>
                    <a:cs typeface="+mn-cs"/>
                  </a:rPr>
                  <a:t>, is assumed to be known (from sources such as census information), whereas </a:t>
                </a:r>
                <a:r>
                  <a:rPr lang="en-GB" sz="1200" b="0" i="1" kern="1200" dirty="0">
                    <a:solidFill>
                      <a:schemeClr val="tx1"/>
                    </a:solidFill>
                    <a:effectLst/>
                    <a:latin typeface="Arial" panose="020B0604020202020204" pitchFamily="34" charset="0"/>
                    <a:ea typeface="+mn-ea"/>
                    <a:cs typeface="+mn-cs"/>
                  </a:rPr>
                  <a:t>m</a:t>
                </a:r>
                <a:r>
                  <a:rPr lang="en-GB" sz="1200" b="0" i="1" kern="1200" baseline="-250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and </a:t>
                </a:r>
                <a:r>
                  <a:rPr lang="en-GB" sz="1200" b="0" i="1" kern="1200" dirty="0" err="1">
                    <a:solidFill>
                      <a:schemeClr val="tx1"/>
                    </a:solidFill>
                    <a:effectLst/>
                    <a:latin typeface="Arial" panose="020B0604020202020204" pitchFamily="34" charset="0"/>
                    <a:ea typeface="+mn-ea"/>
                    <a:cs typeface="+mn-cs"/>
                  </a:rPr>
                  <a:t>ĉ</a:t>
                </a:r>
                <a:r>
                  <a:rPr lang="en-GB" sz="1200" b="0" i="1" kern="1200" baseline="-250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are determined from data collected in network scale-up survey interviews. </a:t>
                </a:r>
                <a:endParaRPr lang="en-US" sz="1200" kern="1200" dirty="0">
                  <a:solidFill>
                    <a:schemeClr val="tx1"/>
                  </a:solidFill>
                  <a:effectLst/>
                  <a:latin typeface="Arial" panose="020B0604020202020204" pitchFamily="34" charset="0"/>
                  <a:ea typeface="+mn-ea"/>
                  <a:cs typeface="+mn-cs"/>
                </a:endParaRPr>
              </a:p>
              <a:p>
                <a:endParaRPr lang="en-GB"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this case, if a sample of respondents report knowing 300 people on average, two of whom inject drugs, we estimate that 2/300th of the general population inject drugs. We combine this estimated prevalence with known information about the size of the general population to produce an estimate for the number of people in the population who inject drugs.</a:t>
                </a:r>
              </a:p>
              <a:p>
                <a:endParaRPr lang="en-GB"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mn-cs"/>
                  </a:rPr>
                  <a:t>The NSUM estimator </a:t>
                </a:r>
                <a:r>
                  <a:rPr lang="en-US" sz="1200" b="1" i="0" kern="1200">
                    <a:solidFill>
                      <a:schemeClr val="tx1"/>
                    </a:solidFill>
                    <a:effectLst/>
                    <a:latin typeface="Cambria Math" panose="02040503050406030204" pitchFamily="18" charset="0"/>
                    <a:ea typeface="+mn-ea"/>
                    <a:cs typeface="+mn-cs"/>
                  </a:rPr>
                  <a:t>𝒆</a:t>
                </a:r>
                <a:r>
                  <a:rPr lang="en-GB" sz="1200" b="1" i="0" kern="1200">
                    <a:solidFill>
                      <a:schemeClr val="tx1"/>
                    </a:solidFill>
                    <a:effectLst/>
                    <a:latin typeface="Cambria Math" panose="02040503050406030204" pitchFamily="18" charset="0"/>
                    <a:ea typeface="+mn-ea"/>
                    <a:cs typeface="+mn-cs"/>
                  </a:rPr>
                  <a:t>┴</a:t>
                </a:r>
                <a:r>
                  <a:rPr lang="en-US" sz="1200" b="1" i="0" kern="1200">
                    <a:solidFill>
                      <a:schemeClr val="tx1"/>
                    </a:solidFill>
                    <a:effectLst/>
                    <a:latin typeface="Cambria Math" panose="02040503050406030204" pitchFamily="18" charset="0"/>
                    <a:ea typeface="+mn-ea"/>
                    <a:cs typeface="+mn-cs"/>
                  </a:rPr>
                  <a:t>^</a:t>
                </a:r>
                <a:r>
                  <a:rPr lang="en-GB" sz="1200" b="1" i="0" kern="1200">
                    <a:solidFill>
                      <a:schemeClr val="tx1"/>
                    </a:solidFill>
                    <a:effectLst/>
                    <a:latin typeface="Cambria Math" panose="02040503050406030204" pitchFamily="18" charset="0"/>
                    <a:ea typeface="+mn-ea"/>
                    <a:cs typeface="+mn-cs"/>
                  </a:rPr>
                  <a:t>_</a:t>
                </a:r>
                <a:r>
                  <a:rPr lang="en-US" sz="1200" kern="1200" dirty="0">
                    <a:solidFill>
                      <a:schemeClr val="tx1"/>
                    </a:solidFill>
                    <a:effectLst/>
                    <a:latin typeface="Arial" panose="020B0604020202020204" pitchFamily="34" charset="0"/>
                    <a:ea typeface="+mn-ea"/>
                    <a:cs typeface="+mn-cs"/>
                  </a:rPr>
                  <a:t> of the target population size could be defined by the following equation: where</a:t>
                </a:r>
                <a:r>
                  <a:rPr lang="en-US" sz="1200" kern="1200" baseline="0" dirty="0">
                    <a:solidFill>
                      <a:schemeClr val="tx1"/>
                    </a:solidFill>
                    <a:effectLst/>
                    <a:latin typeface="Arial" panose="020B0604020202020204"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Arial" panose="020B0604020202020204" pitchFamily="34" charset="0"/>
                    <a:ea typeface="+mn-ea"/>
                    <a:cs typeface="+mn-cs"/>
                  </a:rPr>
                  <a:t>e </a:t>
                </a:r>
                <a:r>
                  <a:rPr lang="en-US" sz="1200" kern="1200" baseline="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s the estimated size of the hidden population,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1" kern="1200" dirty="0">
                    <a:solidFill>
                      <a:schemeClr val="tx1"/>
                    </a:solidFill>
                    <a:effectLst/>
                    <a:latin typeface="Arial" panose="020B0604020202020204" pitchFamily="34" charset="0"/>
                    <a:ea typeface="+mn-ea"/>
                    <a:cs typeface="+mn-cs"/>
                  </a:rPr>
                  <a:t>m</a:t>
                </a:r>
                <a:r>
                  <a:rPr lang="en-GB" sz="1200" b="0" i="1" kern="1200" baseline="-250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the number of people in the hidden population known by person </a:t>
                </a:r>
                <a:r>
                  <a:rPr lang="en-GB" sz="1200" b="0" i="1" kern="12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Arial" panose="020B0604020202020204" pitchFamily="34" charset="0"/>
                    <a:ea typeface="+mn-ea"/>
                    <a:cs typeface="+mn-cs"/>
                  </a:rPr>
                  <a:t> </a:t>
                </a:r>
                <a:r>
                  <a:rPr lang="en-GB" sz="1200" b="0" i="1" kern="1200" dirty="0" err="1">
                    <a:solidFill>
                      <a:schemeClr val="tx1"/>
                    </a:solidFill>
                    <a:effectLst/>
                    <a:latin typeface="Arial" panose="020B0604020202020204" pitchFamily="34" charset="0"/>
                    <a:ea typeface="+mn-ea"/>
                    <a:cs typeface="+mn-cs"/>
                  </a:rPr>
                  <a:t>ĉ</a:t>
                </a:r>
                <a:r>
                  <a:rPr lang="en-GB" sz="1200" b="0" i="1" kern="1200" baseline="-250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is the </a:t>
                </a:r>
                <a:r>
                  <a:rPr lang="en-GB" sz="1200" b="0" i="1" kern="1200" dirty="0">
                    <a:solidFill>
                      <a:schemeClr val="tx1"/>
                    </a:solidFill>
                    <a:effectLst/>
                    <a:latin typeface="Arial" panose="020B0604020202020204" pitchFamily="34" charset="0"/>
                    <a:ea typeface="+mn-ea"/>
                    <a:cs typeface="+mn-cs"/>
                  </a:rPr>
                  <a:t>estimated</a:t>
                </a:r>
                <a:r>
                  <a:rPr lang="en-GB" sz="1200" b="0" i="0" kern="1200" dirty="0">
                    <a:solidFill>
                      <a:schemeClr val="tx1"/>
                    </a:solidFill>
                    <a:effectLst/>
                    <a:latin typeface="Arial" panose="020B0604020202020204" pitchFamily="34" charset="0"/>
                    <a:ea typeface="+mn-ea"/>
                    <a:cs typeface="+mn-cs"/>
                  </a:rPr>
                  <a:t> personal network size of person </a:t>
                </a:r>
                <a:r>
                  <a:rPr lang="en-GB" sz="1200" b="0" i="1" kern="12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and </a:t>
                </a:r>
                <a:r>
                  <a:rPr lang="en-GB" sz="1200" b="0" i="1" kern="1200" dirty="0">
                    <a:solidFill>
                      <a:schemeClr val="tx1"/>
                    </a:solidFill>
                    <a:effectLst/>
                    <a:latin typeface="Arial" panose="020B0604020202020204" pitchFamily="34" charset="0"/>
                    <a:ea typeface="+mn-ea"/>
                    <a:cs typeface="+mn-cs"/>
                  </a:rPr>
                  <a:t>N</a:t>
                </a:r>
                <a:r>
                  <a:rPr lang="en-GB" sz="1200" b="0" i="0" kern="1200" dirty="0">
                    <a:solidFill>
                      <a:schemeClr val="tx1"/>
                    </a:solidFill>
                    <a:effectLst/>
                    <a:latin typeface="Arial" panose="020B0604020202020204" pitchFamily="34" charset="0"/>
                    <a:ea typeface="+mn-ea"/>
                    <a:cs typeface="+mn-cs"/>
                  </a:rPr>
                  <a:t> is the size of the general population.</a:t>
                </a:r>
                <a:endParaRPr lang="en-US" sz="1200" kern="1200" dirty="0">
                  <a:solidFill>
                    <a:schemeClr val="tx1"/>
                  </a:solidFill>
                  <a:effectLst/>
                  <a:latin typeface="Arial" panose="020B0604020202020204" pitchFamily="34" charset="0"/>
                  <a:ea typeface="+mn-ea"/>
                  <a:cs typeface="+mn-cs"/>
                </a:endParaRPr>
              </a:p>
              <a:p>
                <a:endParaRPr lang="en-US" sz="1200" kern="1200" dirty="0">
                  <a:solidFill>
                    <a:schemeClr val="tx1"/>
                  </a:solidFill>
                  <a:effectLst/>
                  <a:latin typeface="Arial" panose="020B0604020202020204" pitchFamily="34" charset="0"/>
                  <a:ea typeface="+mn-ea"/>
                  <a:cs typeface="+mn-cs"/>
                </a:endParaRPr>
              </a:p>
              <a:p>
                <a:r>
                  <a:rPr lang="en-GB" sz="1200" b="0" i="0" kern="1200" dirty="0">
                    <a:solidFill>
                      <a:schemeClr val="tx1"/>
                    </a:solidFill>
                    <a:effectLst/>
                    <a:latin typeface="Arial" panose="020B0604020202020204" pitchFamily="34" charset="0"/>
                    <a:ea typeface="+mn-ea"/>
                    <a:cs typeface="+mn-cs"/>
                  </a:rPr>
                  <a:t>The size of the general population, </a:t>
                </a:r>
                <a:r>
                  <a:rPr lang="en-GB" sz="1200" b="0" i="1" kern="1200" dirty="0">
                    <a:solidFill>
                      <a:schemeClr val="tx1"/>
                    </a:solidFill>
                    <a:effectLst/>
                    <a:latin typeface="Arial" panose="020B0604020202020204" pitchFamily="34" charset="0"/>
                    <a:ea typeface="+mn-ea"/>
                    <a:cs typeface="+mn-cs"/>
                  </a:rPr>
                  <a:t>N</a:t>
                </a:r>
                <a:r>
                  <a:rPr lang="en-GB" sz="1200" b="0" i="0" kern="1200" dirty="0">
                    <a:solidFill>
                      <a:schemeClr val="tx1"/>
                    </a:solidFill>
                    <a:effectLst/>
                    <a:latin typeface="Arial" panose="020B0604020202020204" pitchFamily="34" charset="0"/>
                    <a:ea typeface="+mn-ea"/>
                    <a:cs typeface="+mn-cs"/>
                  </a:rPr>
                  <a:t>, is assumed to be known (from sources such as census information), whereas </a:t>
                </a:r>
                <a:r>
                  <a:rPr lang="en-GB" sz="1200" b="0" i="1" kern="1200" dirty="0">
                    <a:solidFill>
                      <a:schemeClr val="tx1"/>
                    </a:solidFill>
                    <a:effectLst/>
                    <a:latin typeface="Arial" panose="020B0604020202020204" pitchFamily="34" charset="0"/>
                    <a:ea typeface="+mn-ea"/>
                    <a:cs typeface="+mn-cs"/>
                  </a:rPr>
                  <a:t>m</a:t>
                </a:r>
                <a:r>
                  <a:rPr lang="en-GB" sz="1200" b="0" i="1" kern="1200" baseline="-25000" dirty="0">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and </a:t>
                </a:r>
                <a:r>
                  <a:rPr lang="en-GB" sz="1200" b="0" i="1" kern="1200" dirty="0" err="1">
                    <a:solidFill>
                      <a:schemeClr val="tx1"/>
                    </a:solidFill>
                    <a:effectLst/>
                    <a:latin typeface="Arial" panose="020B0604020202020204" pitchFamily="34" charset="0"/>
                    <a:ea typeface="+mn-ea"/>
                    <a:cs typeface="+mn-cs"/>
                  </a:rPr>
                  <a:t>ĉ</a:t>
                </a:r>
                <a:r>
                  <a:rPr lang="en-GB" sz="1200" b="0" i="1" kern="1200" baseline="-25000" dirty="0" err="1">
                    <a:solidFill>
                      <a:schemeClr val="tx1"/>
                    </a:solidFill>
                    <a:effectLst/>
                    <a:latin typeface="Arial" panose="020B0604020202020204" pitchFamily="34" charset="0"/>
                    <a:ea typeface="+mn-ea"/>
                    <a:cs typeface="+mn-cs"/>
                  </a:rPr>
                  <a:t>i</a:t>
                </a:r>
                <a:r>
                  <a:rPr lang="en-GB" sz="1200" b="0" i="0" kern="1200" dirty="0">
                    <a:solidFill>
                      <a:schemeClr val="tx1"/>
                    </a:solidFill>
                    <a:effectLst/>
                    <a:latin typeface="Arial" panose="020B0604020202020204" pitchFamily="34" charset="0"/>
                    <a:ea typeface="+mn-ea"/>
                    <a:cs typeface="+mn-cs"/>
                  </a:rPr>
                  <a:t> are determined from data collected in network scale-up survey interviews. </a:t>
                </a:r>
                <a:endParaRPr lang="en-US" sz="1200" kern="1200" dirty="0">
                  <a:solidFill>
                    <a:schemeClr val="tx1"/>
                  </a:solidFill>
                  <a:effectLst/>
                  <a:latin typeface="Arial" panose="020B0604020202020204" pitchFamily="34" charset="0"/>
                  <a:ea typeface="+mn-ea"/>
                  <a:cs typeface="+mn-cs"/>
                </a:endParaRPr>
              </a:p>
              <a:p>
                <a:endParaRPr lang="en-GB" sz="1200" kern="1200" dirty="0">
                  <a:solidFill>
                    <a:schemeClr val="tx1"/>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this case, if a sample of respondents report knowing 300 people on average, two of whom inject drugs, we estimate that 2/300th of the general population inject drugs. We combine this estimated prevalence with known information about the size of the general population to produce an estimate for the number of people in the population who inject drugs.</a:t>
                </a:r>
              </a:p>
              <a:p>
                <a:endParaRPr lang="en-GB" dirty="0"/>
              </a:p>
            </p:txBody>
          </p:sp>
        </mc:Fallback>
      </mc:AlternateContent>
      <p:sp>
        <p:nvSpPr>
          <p:cNvPr id="4" name="Slide Number Placeholder 3"/>
          <p:cNvSpPr>
            <a:spLocks noGrp="1"/>
          </p:cNvSpPr>
          <p:nvPr>
            <p:ph type="sldNum" sz="quarter" idx="5"/>
          </p:nvPr>
        </p:nvSpPr>
        <p:spPr/>
        <p:txBody>
          <a:bodyPr/>
          <a:lstStyle/>
          <a:p>
            <a:fld id="{8A980368-B4FC-4BAF-A73D-B0740A3AB926}" type="slidenum">
              <a:rPr lang="en-IE" smtClean="0"/>
              <a:pPr/>
              <a:t>10</a:t>
            </a:fld>
            <a:endParaRPr lang="en-IE"/>
          </a:p>
        </p:txBody>
      </p:sp>
    </p:spTree>
    <p:extLst>
      <p:ext uri="{BB962C8B-B14F-4D97-AF65-F5344CB8AC3E}">
        <p14:creationId xmlns:p14="http://schemas.microsoft.com/office/powerpoint/2010/main" val="4203249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en-US"/>
              <a:t>Click to edit Master title style</a:t>
            </a:r>
            <a:endParaRPr lang="it-IT"/>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t-IT"/>
          </a:p>
        </p:txBody>
      </p:sp>
      <p:sp>
        <p:nvSpPr>
          <p:cNvPr id="5" name="Segnaposto piè di pagina 4"/>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testo vertical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a:xfrm>
            <a:off x="609600" y="6356351"/>
            <a:ext cx="2844800" cy="365125"/>
          </a:xfrm>
          <a:prstGeom prst="rect">
            <a:avLst/>
          </a:prstGeom>
        </p:spPr>
        <p:txBody>
          <a:bodyPr/>
          <a:lstStyle/>
          <a:p>
            <a:fld id="{7F49D355-16BD-4E45-BD9A-5EA878CF7CBD}" type="datetimeFigureOut">
              <a:rPr lang="it-IT" smtClean="0"/>
              <a:t>16/10/2021</a:t>
            </a:fld>
            <a:endParaRPr lang="it-IT"/>
          </a:p>
        </p:txBody>
      </p:sp>
      <p:sp>
        <p:nvSpPr>
          <p:cNvPr id="5" name="Segnaposto piè di pagina 4"/>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
        <p:nvSpPr>
          <p:cNvPr id="6" name="Segnaposto numero diapositiva 5"/>
          <p:cNvSpPr>
            <a:spLocks noGrp="1"/>
          </p:cNvSpPr>
          <p:nvPr>
            <p:ph type="sldNum" sz="quarter" idx="12"/>
          </p:nvPr>
        </p:nvSpPr>
        <p:spPr>
          <a:xfrm>
            <a:off x="8737600" y="6356351"/>
            <a:ext cx="2844800" cy="365125"/>
          </a:xfrm>
          <a:prstGeom prst="rect">
            <a:avLst/>
          </a:prstGeom>
        </p:spPr>
        <p:txBody>
          <a:bodyPr/>
          <a:lstStyle>
            <a:lvl1pPr>
              <a:defRPr>
                <a:latin typeface="Arial" panose="020B0604020202020204" pitchFamily="34" charset="0"/>
              </a:defRPr>
            </a:lvl1pPr>
          </a:lstStyle>
          <a:p>
            <a:fld id="{E7A41E1B-4F70-4964-A407-84C68BE8251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en-US"/>
              <a:t>Click to edit Master title style</a:t>
            </a:r>
            <a:endParaRPr lang="it-IT"/>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data 3"/>
          <p:cNvSpPr>
            <a:spLocks noGrp="1"/>
          </p:cNvSpPr>
          <p:nvPr>
            <p:ph type="dt" sz="half" idx="10"/>
          </p:nvPr>
        </p:nvSpPr>
        <p:spPr>
          <a:xfrm>
            <a:off x="609600" y="6356351"/>
            <a:ext cx="2844800" cy="365125"/>
          </a:xfrm>
          <a:prstGeom prst="rect">
            <a:avLst/>
          </a:prstGeom>
        </p:spPr>
        <p:txBody>
          <a:bodyPr/>
          <a:lstStyle/>
          <a:p>
            <a:fld id="{7F49D355-16BD-4E45-BD9A-5EA878CF7CBD}" type="datetimeFigureOut">
              <a:rPr lang="it-IT" smtClean="0"/>
              <a:t>16/10/2021</a:t>
            </a:fld>
            <a:endParaRPr lang="it-IT"/>
          </a:p>
        </p:txBody>
      </p:sp>
      <p:sp>
        <p:nvSpPr>
          <p:cNvPr id="5" name="Segnaposto piè di pagina 4"/>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
        <p:nvSpPr>
          <p:cNvPr id="6" name="Segnaposto numero diapositiva 5"/>
          <p:cNvSpPr>
            <a:spLocks noGrp="1"/>
          </p:cNvSpPr>
          <p:nvPr>
            <p:ph type="sldNum" sz="quarter" idx="12"/>
          </p:nvPr>
        </p:nvSpPr>
        <p:spPr>
          <a:xfrm>
            <a:off x="8737600" y="6356351"/>
            <a:ext cx="2844800" cy="365125"/>
          </a:xfrm>
          <a:prstGeom prst="rect">
            <a:avLst/>
          </a:prstGeom>
        </p:spPr>
        <p:txBody>
          <a:bodyPr/>
          <a:lstStyle>
            <a:lvl1pPr>
              <a:defRPr>
                <a:latin typeface="Arial" panose="020B0604020202020204" pitchFamily="34" charset="0"/>
              </a:defRPr>
            </a:lvl1pPr>
          </a:lstStyle>
          <a:p>
            <a:fld id="{E7A41E1B-4F70-4964-A407-84C68BE8251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13" name="Segnaposto data 3"/>
          <p:cNvSpPr>
            <a:spLocks noGrp="1"/>
          </p:cNvSpPr>
          <p:nvPr>
            <p:ph type="dt" sz="half" idx="2"/>
          </p:nvPr>
        </p:nvSpPr>
        <p:spPr>
          <a:xfrm>
            <a:off x="623392" y="6309321"/>
            <a:ext cx="1390848" cy="365125"/>
          </a:xfrm>
          <a:prstGeom prst="rect">
            <a:avLst/>
          </a:prstGeom>
        </p:spPr>
        <p:txBody>
          <a:bodyPr/>
          <a:lstStyle>
            <a:lvl1pPr>
              <a:defRPr sz="1050"/>
            </a:lvl1pPr>
          </a:lstStyle>
          <a:p>
            <a:fld id="{7F49D355-16BD-4E45-BD9A-5EA878CF7CBD}" type="datetimeFigureOut">
              <a:rPr lang="it-IT" smtClean="0"/>
              <a:pPr/>
              <a:t>16/10/2021</a:t>
            </a:fld>
            <a:endParaRPr lang="it-IT"/>
          </a:p>
        </p:txBody>
      </p:sp>
      <p:sp>
        <p:nvSpPr>
          <p:cNvPr id="14" name="Segnaposto numero diapositiva 5"/>
          <p:cNvSpPr>
            <a:spLocks noGrp="1"/>
          </p:cNvSpPr>
          <p:nvPr>
            <p:ph type="sldNum" sz="quarter" idx="4"/>
          </p:nvPr>
        </p:nvSpPr>
        <p:spPr>
          <a:xfrm>
            <a:off x="2208875" y="6309321"/>
            <a:ext cx="1390848" cy="365125"/>
          </a:xfrm>
          <a:prstGeom prst="rect">
            <a:avLst/>
          </a:prstGeom>
        </p:spPr>
        <p:txBody>
          <a:bodyPr/>
          <a:lstStyle>
            <a:lvl1pPr>
              <a:defRPr sz="1050"/>
            </a:lvl1pPr>
          </a:lstStyle>
          <a:p>
            <a:r>
              <a:rPr lang="it-IT">
                <a:latin typeface="Arial" panose="020B0604020202020204" pitchFamily="34" charset="0"/>
              </a:rPr>
              <a:t>Slide </a:t>
            </a:r>
            <a:fld id="{E7A41E1B-4F70-4964-A407-84C68BE8251C}" type="slidenum">
              <a:rPr lang="it-IT" smtClean="0">
                <a:latin typeface="Arial" panose="020B0604020202020204" pitchFamily="34" charset="0"/>
              </a:rPr>
              <a:pPr/>
              <a:t>‹N›</a:t>
            </a:fld>
            <a:endParaRPr lang="it-IT">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it-IT"/>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egnaposto data 3"/>
          <p:cNvSpPr>
            <a:spLocks noGrp="1"/>
          </p:cNvSpPr>
          <p:nvPr>
            <p:ph type="dt" sz="half" idx="10"/>
          </p:nvPr>
        </p:nvSpPr>
        <p:spPr>
          <a:xfrm>
            <a:off x="609600" y="6356351"/>
            <a:ext cx="2844800" cy="365125"/>
          </a:xfrm>
          <a:prstGeom prst="rect">
            <a:avLst/>
          </a:prstGeom>
        </p:spPr>
        <p:txBody>
          <a:bodyPr/>
          <a:lstStyle/>
          <a:p>
            <a:fld id="{7F49D355-16BD-4E45-BD9A-5EA878CF7CBD}" type="datetimeFigureOut">
              <a:rPr lang="it-IT" smtClean="0"/>
              <a:t>16/10/2021</a:t>
            </a:fld>
            <a:endParaRPr lang="it-IT"/>
          </a:p>
        </p:txBody>
      </p:sp>
      <p:sp>
        <p:nvSpPr>
          <p:cNvPr id="5" name="Segnaposto piè di pagina 4"/>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data 4"/>
          <p:cNvSpPr>
            <a:spLocks noGrp="1"/>
          </p:cNvSpPr>
          <p:nvPr>
            <p:ph type="dt" sz="half" idx="10"/>
          </p:nvPr>
        </p:nvSpPr>
        <p:spPr>
          <a:xfrm>
            <a:off x="609600" y="6356351"/>
            <a:ext cx="2844800" cy="365125"/>
          </a:xfrm>
          <a:prstGeom prst="rect">
            <a:avLst/>
          </a:prstGeom>
        </p:spPr>
        <p:txBody>
          <a:bodyPr/>
          <a:lstStyle/>
          <a:p>
            <a:fld id="{7F49D355-16BD-4E45-BD9A-5EA878CF7CBD}" type="datetimeFigureOut">
              <a:rPr lang="it-IT" smtClean="0"/>
              <a:t>16/10/2021</a:t>
            </a:fld>
            <a:endParaRPr lang="it-IT"/>
          </a:p>
        </p:txBody>
      </p:sp>
      <p:sp>
        <p:nvSpPr>
          <p:cNvPr id="6" name="Segnaposto piè di pagina 5"/>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
        <p:nvSpPr>
          <p:cNvPr id="7" name="Segnaposto numero diapositiva 6"/>
          <p:cNvSpPr>
            <a:spLocks noGrp="1"/>
          </p:cNvSpPr>
          <p:nvPr>
            <p:ph type="sldNum" sz="quarter" idx="12"/>
          </p:nvPr>
        </p:nvSpPr>
        <p:spPr>
          <a:xfrm>
            <a:off x="8737600" y="6356351"/>
            <a:ext cx="2844800" cy="365125"/>
          </a:xfrm>
          <a:prstGeom prst="rect">
            <a:avLst/>
          </a:prstGeom>
        </p:spPr>
        <p:txBody>
          <a:bodyPr/>
          <a:lstStyle>
            <a:lvl1pPr>
              <a:defRPr>
                <a:latin typeface="Arial" panose="020B0604020202020204" pitchFamily="34" charset="0"/>
              </a:defRPr>
            </a:lvl1pPr>
          </a:lstStyle>
          <a:p>
            <a:fld id="{E7A41E1B-4F70-4964-A407-84C68BE8251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en-US"/>
              <a:t>Click to edit Master title style</a:t>
            </a:r>
            <a:endParaRPr lang="it-IT"/>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Segnaposto data 6"/>
          <p:cNvSpPr>
            <a:spLocks noGrp="1"/>
          </p:cNvSpPr>
          <p:nvPr>
            <p:ph type="dt" sz="half" idx="10"/>
          </p:nvPr>
        </p:nvSpPr>
        <p:spPr>
          <a:xfrm>
            <a:off x="609600" y="6356351"/>
            <a:ext cx="2844800" cy="365125"/>
          </a:xfrm>
          <a:prstGeom prst="rect">
            <a:avLst/>
          </a:prstGeom>
        </p:spPr>
        <p:txBody>
          <a:bodyPr/>
          <a:lstStyle/>
          <a:p>
            <a:fld id="{7F49D355-16BD-4E45-BD9A-5EA878CF7CBD}" type="datetimeFigureOut">
              <a:rPr lang="it-IT" smtClean="0"/>
              <a:t>16/10/2021</a:t>
            </a:fld>
            <a:endParaRPr lang="it-IT"/>
          </a:p>
        </p:txBody>
      </p:sp>
      <p:sp>
        <p:nvSpPr>
          <p:cNvPr id="8" name="Segnaposto piè di pagina 7"/>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
        <p:nvSpPr>
          <p:cNvPr id="9" name="Segnaposto numero diapositiva 8"/>
          <p:cNvSpPr>
            <a:spLocks noGrp="1"/>
          </p:cNvSpPr>
          <p:nvPr>
            <p:ph type="sldNum" sz="quarter" idx="12"/>
          </p:nvPr>
        </p:nvSpPr>
        <p:spPr>
          <a:xfrm>
            <a:off x="8737600" y="6356351"/>
            <a:ext cx="2844800" cy="365125"/>
          </a:xfrm>
          <a:prstGeom prst="rect">
            <a:avLst/>
          </a:prstGeom>
        </p:spPr>
        <p:txBody>
          <a:bodyPr/>
          <a:lstStyle>
            <a:lvl1pPr>
              <a:defRPr>
                <a:latin typeface="Arial" panose="020B0604020202020204" pitchFamily="34" charset="0"/>
              </a:defRPr>
            </a:lvl1pPr>
          </a:lstStyle>
          <a:p>
            <a:fld id="{E7A41E1B-4F70-4964-A407-84C68BE8251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a:t>Click to edit Master title style</a:t>
            </a:r>
            <a:endParaRPr lang="it-IT"/>
          </a:p>
        </p:txBody>
      </p:sp>
      <p:sp>
        <p:nvSpPr>
          <p:cNvPr id="3" name="Segnaposto data 2"/>
          <p:cNvSpPr>
            <a:spLocks noGrp="1"/>
          </p:cNvSpPr>
          <p:nvPr>
            <p:ph type="dt" sz="half" idx="10"/>
          </p:nvPr>
        </p:nvSpPr>
        <p:spPr>
          <a:xfrm>
            <a:off x="609600" y="6356351"/>
            <a:ext cx="2844800" cy="365125"/>
          </a:xfrm>
          <a:prstGeom prst="rect">
            <a:avLst/>
          </a:prstGeom>
        </p:spPr>
        <p:txBody>
          <a:bodyPr/>
          <a:lstStyle/>
          <a:p>
            <a:fld id="{7F49D355-16BD-4E45-BD9A-5EA878CF7CBD}" type="datetimeFigureOut">
              <a:rPr lang="it-IT" smtClean="0"/>
              <a:t>16/10/2021</a:t>
            </a:fld>
            <a:endParaRPr lang="it-IT"/>
          </a:p>
        </p:txBody>
      </p:sp>
      <p:sp>
        <p:nvSpPr>
          <p:cNvPr id="4" name="Segnaposto piè di pagina 3"/>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
        <p:nvSpPr>
          <p:cNvPr id="5" name="Segnaposto numero diapositiva 4"/>
          <p:cNvSpPr>
            <a:spLocks noGrp="1"/>
          </p:cNvSpPr>
          <p:nvPr>
            <p:ph type="sldNum" sz="quarter" idx="12"/>
          </p:nvPr>
        </p:nvSpPr>
        <p:spPr>
          <a:xfrm>
            <a:off x="8737600" y="6356351"/>
            <a:ext cx="2844800" cy="365125"/>
          </a:xfrm>
          <a:prstGeom prst="rect">
            <a:avLst/>
          </a:prstGeom>
        </p:spPr>
        <p:txBody>
          <a:bodyPr/>
          <a:lstStyle>
            <a:lvl1pPr>
              <a:defRPr>
                <a:latin typeface="Arial" panose="020B0604020202020204" pitchFamily="34" charset="0"/>
              </a:defRPr>
            </a:lvl1pPr>
          </a:lstStyle>
          <a:p>
            <a:fld id="{E7A41E1B-4F70-4964-A407-84C68BE8251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609600" y="6356351"/>
            <a:ext cx="2844800" cy="365125"/>
          </a:xfrm>
          <a:prstGeom prst="rect">
            <a:avLst/>
          </a:prstGeom>
        </p:spPr>
        <p:txBody>
          <a:bodyPr/>
          <a:lstStyle/>
          <a:p>
            <a:fld id="{7F49D355-16BD-4E45-BD9A-5EA878CF7CBD}" type="datetimeFigureOut">
              <a:rPr lang="it-IT" smtClean="0"/>
              <a:t>16/10/2021</a:t>
            </a:fld>
            <a:endParaRPr lang="it-IT"/>
          </a:p>
        </p:txBody>
      </p:sp>
      <p:sp>
        <p:nvSpPr>
          <p:cNvPr id="3" name="Segnaposto piè di pagina 2"/>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
        <p:nvSpPr>
          <p:cNvPr id="4" name="Segnaposto numero diapositiva 3"/>
          <p:cNvSpPr>
            <a:spLocks noGrp="1"/>
          </p:cNvSpPr>
          <p:nvPr>
            <p:ph type="sldNum" sz="quarter" idx="12"/>
          </p:nvPr>
        </p:nvSpPr>
        <p:spPr>
          <a:xfrm>
            <a:off x="8737600" y="6356351"/>
            <a:ext cx="2844800" cy="365125"/>
          </a:xfrm>
          <a:prstGeom prst="rect">
            <a:avLst/>
          </a:prstGeom>
        </p:spPr>
        <p:txBody>
          <a:bodyPr/>
          <a:lstStyle>
            <a:lvl1pPr>
              <a:defRPr>
                <a:latin typeface="Arial" panose="020B0604020202020204" pitchFamily="34" charset="0"/>
              </a:defRPr>
            </a:lvl1p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it-IT"/>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a:xfrm>
            <a:off x="609600" y="6356351"/>
            <a:ext cx="2844800" cy="365125"/>
          </a:xfrm>
          <a:prstGeom prst="rect">
            <a:avLst/>
          </a:prstGeom>
        </p:spPr>
        <p:txBody>
          <a:bodyPr/>
          <a:lstStyle/>
          <a:p>
            <a:fld id="{7F49D355-16BD-4E45-BD9A-5EA878CF7CBD}" type="datetimeFigureOut">
              <a:rPr lang="it-IT" smtClean="0"/>
              <a:t>16/10/2021</a:t>
            </a:fld>
            <a:endParaRPr lang="it-IT"/>
          </a:p>
        </p:txBody>
      </p:sp>
      <p:sp>
        <p:nvSpPr>
          <p:cNvPr id="6" name="Segnaposto piè di pagina 5"/>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
        <p:nvSpPr>
          <p:cNvPr id="7" name="Segnaposto numero diapositiva 6"/>
          <p:cNvSpPr>
            <a:spLocks noGrp="1"/>
          </p:cNvSpPr>
          <p:nvPr>
            <p:ph type="sldNum" sz="quarter" idx="12"/>
          </p:nvPr>
        </p:nvSpPr>
        <p:spPr>
          <a:xfrm>
            <a:off x="8737600" y="6356351"/>
            <a:ext cx="2844800" cy="365125"/>
          </a:xfrm>
          <a:prstGeom prst="rect">
            <a:avLst/>
          </a:prstGeom>
        </p:spPr>
        <p:txBody>
          <a:bodyPr/>
          <a:lstStyle>
            <a:lvl1pPr>
              <a:defRPr>
                <a:latin typeface="Arial" panose="020B0604020202020204" pitchFamily="34" charset="0"/>
              </a:defRPr>
            </a:lvl1pPr>
          </a:lstStyle>
          <a:p>
            <a:fld id="{E7A41E1B-4F70-4964-A407-84C68BE825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it-IT"/>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egnaposto data 4"/>
          <p:cNvSpPr>
            <a:spLocks noGrp="1"/>
          </p:cNvSpPr>
          <p:nvPr>
            <p:ph type="dt" sz="half" idx="10"/>
          </p:nvPr>
        </p:nvSpPr>
        <p:spPr>
          <a:xfrm>
            <a:off x="609600" y="6356351"/>
            <a:ext cx="2844800" cy="365125"/>
          </a:xfrm>
          <a:prstGeom prst="rect">
            <a:avLst/>
          </a:prstGeom>
        </p:spPr>
        <p:txBody>
          <a:bodyPr/>
          <a:lstStyle/>
          <a:p>
            <a:fld id="{7F49D355-16BD-4E45-BD9A-5EA878CF7CBD}" type="datetimeFigureOut">
              <a:rPr lang="it-IT" smtClean="0"/>
              <a:t>16/10/2021</a:t>
            </a:fld>
            <a:endParaRPr lang="it-IT"/>
          </a:p>
        </p:txBody>
      </p:sp>
      <p:sp>
        <p:nvSpPr>
          <p:cNvPr id="6" name="Segnaposto piè di pagina 5"/>
          <p:cNvSpPr>
            <a:spLocks noGrp="1"/>
          </p:cNvSpPr>
          <p:nvPr>
            <p:ph type="ftr" sz="quarter" idx="11"/>
          </p:nvPr>
        </p:nvSpPr>
        <p:spPr>
          <a:xfrm>
            <a:off x="4165600" y="6356351"/>
            <a:ext cx="3860800" cy="365125"/>
          </a:xfrm>
          <a:prstGeom prst="rect">
            <a:avLst/>
          </a:prstGeom>
        </p:spPr>
        <p:txBody>
          <a:bodyPr/>
          <a:lstStyle>
            <a:lvl1pPr>
              <a:defRPr>
                <a:latin typeface="Arial" panose="020B0604020202020204" pitchFamily="34" charset="0"/>
              </a:defRPr>
            </a:lvl1pPr>
          </a:lstStyle>
          <a:p>
            <a:endParaRPr lang="it-IT"/>
          </a:p>
        </p:txBody>
      </p:sp>
      <p:sp>
        <p:nvSpPr>
          <p:cNvPr id="7" name="Segnaposto numero diapositiva 6"/>
          <p:cNvSpPr>
            <a:spLocks noGrp="1"/>
          </p:cNvSpPr>
          <p:nvPr>
            <p:ph type="sldNum" sz="quarter" idx="12"/>
          </p:nvPr>
        </p:nvSpPr>
        <p:spPr>
          <a:xfrm>
            <a:off x="8737600" y="6356351"/>
            <a:ext cx="2844800" cy="365125"/>
          </a:xfrm>
          <a:prstGeom prst="rect">
            <a:avLst/>
          </a:prstGeom>
        </p:spPr>
        <p:txBody>
          <a:bodyPr/>
          <a:lstStyle>
            <a:lvl1pPr>
              <a:defRPr>
                <a:latin typeface="Arial" panose="020B0604020202020204" pitchFamily="34" charset="0"/>
              </a:defRPr>
            </a:lvl1pPr>
          </a:lstStyle>
          <a:p>
            <a:fld id="{E7A41E1B-4F70-4964-A407-84C68BE8251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cxnSp>
        <p:nvCxnSpPr>
          <p:cNvPr id="5" name="Straight Connector 4"/>
          <p:cNvCxnSpPr>
            <a:cxnSpLocks/>
          </p:cNvCxnSpPr>
          <p:nvPr userDrawn="1"/>
        </p:nvCxnSpPr>
        <p:spPr>
          <a:xfrm>
            <a:off x="5519936" y="6126163"/>
            <a:ext cx="6672064" cy="1"/>
          </a:xfrm>
          <a:prstGeom prst="line">
            <a:avLst/>
          </a:prstGeom>
          <a:ln w="28575">
            <a:solidFill>
              <a:schemeClr val="accent2"/>
            </a:solidFill>
          </a:ln>
        </p:spPr>
        <p:style>
          <a:lnRef idx="1">
            <a:schemeClr val="accent2"/>
          </a:lnRef>
          <a:fillRef idx="0">
            <a:schemeClr val="accent2"/>
          </a:fillRef>
          <a:effectRef idx="0">
            <a:schemeClr val="accent2"/>
          </a:effectRef>
          <a:fontRef idx="minor">
            <a:schemeClr val="tx1"/>
          </a:fontRef>
        </p:style>
      </p:cxnSp>
      <p:sp>
        <p:nvSpPr>
          <p:cNvPr id="8" name="AutoShape 3"/>
          <p:cNvSpPr>
            <a:spLocks noChangeAspect="1" noChangeArrowheads="1" noTextEdit="1"/>
          </p:cNvSpPr>
          <p:nvPr userDrawn="1"/>
        </p:nvSpPr>
        <p:spPr bwMode="auto">
          <a:xfrm>
            <a:off x="11269134" y="6597650"/>
            <a:ext cx="802217"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E" sz="1800">
              <a:latin typeface="Arial" panose="020B0604020202020204" pitchFamily="34" charset="0"/>
            </a:endParaRPr>
          </a:p>
        </p:txBody>
      </p:sp>
      <p:pic>
        <p:nvPicPr>
          <p:cNvPr id="6" name="Picture 5">
            <a:extLst>
              <a:ext uri="{FF2B5EF4-FFF2-40B4-BE49-F238E27FC236}">
                <a16:creationId xmlns:a16="http://schemas.microsoft.com/office/drawing/2014/main" id="{9C118E2F-AACE-4879-9C64-9BA58D33A55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067345" y="6170781"/>
            <a:ext cx="6004006" cy="512688"/>
          </a:xfrm>
          <a:prstGeom prst="rect">
            <a:avLst/>
          </a:prstGeom>
        </p:spPr>
      </p:pic>
      <p:pic>
        <p:nvPicPr>
          <p:cNvPr id="1030" name="Picture 6">
            <a:extLst>
              <a:ext uri="{FF2B5EF4-FFF2-40B4-BE49-F238E27FC236}">
                <a16:creationId xmlns:a16="http://schemas.microsoft.com/office/drawing/2014/main" id="{487E445F-EBFA-428E-9361-F9C80C319297}"/>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1691744" y="6222216"/>
            <a:ext cx="329792" cy="40981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3D48FD17-3AB8-4511-AFD5-42E932C59F1D}"/>
              </a:ext>
            </a:extLst>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1172583" y="6222216"/>
            <a:ext cx="409817" cy="409817"/>
          </a:xfrm>
          <a:prstGeom prst="rect">
            <a:avLst/>
          </a:prstGeom>
          <a:solidFill>
            <a:schemeClr val="bg1"/>
          </a:solid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image" Target="../media/image11.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ncbi.nlm.nih.gov/pmc/articles/PMC3010902/#eqn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cran.r-project.org/web/packages/NSUM/NSUM.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413389EE-CFB9-44E7-A1A3-06B3282B35C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8401" y="236479"/>
            <a:ext cx="10520098" cy="3997637"/>
          </a:xfrm>
          <a:prstGeom prst="rect">
            <a:avLst/>
          </a:prstGeom>
          <a:noFill/>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Text Box 3">
            <a:extLst>
              <a:ext uri="{FF2B5EF4-FFF2-40B4-BE49-F238E27FC236}">
                <a16:creationId xmlns:a16="http://schemas.microsoft.com/office/drawing/2014/main" id="{A9375D33-C636-459D-A55C-56231BFAB115}"/>
              </a:ext>
            </a:extLst>
          </p:cNvPr>
          <p:cNvSpPr txBox="1">
            <a:spLocks noChangeArrowheads="1"/>
          </p:cNvSpPr>
          <p:nvPr/>
        </p:nvSpPr>
        <p:spPr bwMode="auto">
          <a:xfrm>
            <a:off x="808401" y="4234116"/>
            <a:ext cx="10520098" cy="688663"/>
          </a:xfrm>
          <a:prstGeom prst="rect">
            <a:avLst/>
          </a:prstGeom>
          <a:solidFill>
            <a:srgbClr val="C00000"/>
          </a:solid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6" name="CasellaDiTesto 5">
            <a:extLst>
              <a:ext uri="{FF2B5EF4-FFF2-40B4-BE49-F238E27FC236}">
                <a16:creationId xmlns:a16="http://schemas.microsoft.com/office/drawing/2014/main" id="{5C3780E6-F3F2-475D-918C-A0252AF4EEB5}"/>
              </a:ext>
            </a:extLst>
          </p:cNvPr>
          <p:cNvSpPr txBox="1"/>
          <p:nvPr/>
        </p:nvSpPr>
        <p:spPr>
          <a:xfrm>
            <a:off x="2789217" y="4319223"/>
            <a:ext cx="7033016" cy="830997"/>
          </a:xfrm>
          <a:prstGeom prst="rect">
            <a:avLst/>
          </a:prstGeom>
          <a:noFill/>
        </p:spPr>
        <p:txBody>
          <a:bodyPr wrap="none" rtlCol="0">
            <a:spAutoFit/>
          </a:bodyPr>
          <a:lstStyle/>
          <a:p>
            <a:r>
              <a:rPr lang="en-US" sz="3000" dirty="0" err="1">
                <a:solidFill>
                  <a:schemeClr val="bg1"/>
                </a:solidFill>
              </a:rPr>
              <a:t>h</a:t>
            </a:r>
            <a:r>
              <a:rPr lang="en-US" sz="3000" b="1" dirty="0" err="1">
                <a:solidFill>
                  <a:schemeClr val="bg1"/>
                </a:solidFill>
              </a:rPr>
              <a:t>I</a:t>
            </a:r>
            <a:r>
              <a:rPr lang="en-US" sz="3000" dirty="0" err="1">
                <a:solidFill>
                  <a:schemeClr val="bg1"/>
                </a:solidFill>
              </a:rPr>
              <a:t>dde</a:t>
            </a:r>
            <a:r>
              <a:rPr lang="en-US" sz="3000" b="1" dirty="0" err="1">
                <a:solidFill>
                  <a:schemeClr val="bg1"/>
                </a:solidFill>
              </a:rPr>
              <a:t>N</a:t>
            </a:r>
            <a:r>
              <a:rPr lang="en-US" sz="3000" dirty="0">
                <a:solidFill>
                  <a:schemeClr val="bg1"/>
                </a:solidFill>
              </a:rPr>
              <a:t> </a:t>
            </a:r>
            <a:r>
              <a:rPr lang="en-US" sz="3000" b="1" dirty="0">
                <a:solidFill>
                  <a:schemeClr val="bg1"/>
                </a:solidFill>
              </a:rPr>
              <a:t>C</a:t>
            </a:r>
            <a:r>
              <a:rPr lang="en-US" sz="3000" dirty="0">
                <a:solidFill>
                  <a:schemeClr val="bg1"/>
                </a:solidFill>
              </a:rPr>
              <a:t>ov</a:t>
            </a:r>
            <a:r>
              <a:rPr lang="en-US" sz="3000" b="1" dirty="0">
                <a:solidFill>
                  <a:schemeClr val="bg1"/>
                </a:solidFill>
              </a:rPr>
              <a:t>ID</a:t>
            </a:r>
            <a:r>
              <a:rPr lang="en-US" sz="3000" dirty="0">
                <a:solidFill>
                  <a:schemeClr val="bg1"/>
                </a:solidFill>
              </a:rPr>
              <a:t>-19 </a:t>
            </a:r>
            <a:r>
              <a:rPr lang="en-US" sz="3000" dirty="0" err="1">
                <a:solidFill>
                  <a:schemeClr val="bg1"/>
                </a:solidFill>
              </a:rPr>
              <a:t>cas</a:t>
            </a:r>
            <a:r>
              <a:rPr lang="en-US" sz="3000" b="1" dirty="0" err="1">
                <a:solidFill>
                  <a:schemeClr val="bg1"/>
                </a:solidFill>
              </a:rPr>
              <a:t>E</a:t>
            </a:r>
            <a:r>
              <a:rPr lang="en-US" sz="3000" dirty="0" err="1">
                <a:solidFill>
                  <a:schemeClr val="bg1"/>
                </a:solidFill>
              </a:rPr>
              <a:t>s</a:t>
            </a:r>
            <a:r>
              <a:rPr lang="en-US" sz="3000" dirty="0">
                <a:solidFill>
                  <a:schemeClr val="bg1"/>
                </a:solidFill>
              </a:rPr>
              <a:t> </a:t>
            </a:r>
            <a:r>
              <a:rPr lang="en-US" sz="3000" b="1" dirty="0">
                <a:solidFill>
                  <a:schemeClr val="bg1"/>
                </a:solidFill>
              </a:rPr>
              <a:t>N</a:t>
            </a:r>
            <a:r>
              <a:rPr lang="en-US" sz="3000" dirty="0">
                <a:solidFill>
                  <a:schemeClr val="bg1"/>
                </a:solidFill>
              </a:rPr>
              <a:t>etwork </a:t>
            </a:r>
            <a:r>
              <a:rPr lang="en-US" sz="3000" dirty="0" err="1">
                <a:solidFill>
                  <a:schemeClr val="bg1"/>
                </a:solidFill>
              </a:rPr>
              <a:t>es</a:t>
            </a:r>
            <a:r>
              <a:rPr lang="en-US" sz="3000" b="1" dirty="0" err="1">
                <a:solidFill>
                  <a:schemeClr val="bg1"/>
                </a:solidFill>
              </a:rPr>
              <a:t>T</a:t>
            </a:r>
            <a:r>
              <a:rPr lang="en-US" sz="3000" dirty="0" err="1">
                <a:solidFill>
                  <a:schemeClr val="bg1"/>
                </a:solidFill>
              </a:rPr>
              <a:t>imation</a:t>
            </a:r>
            <a:endParaRPr lang="en-US" sz="3000" dirty="0">
              <a:solidFill>
                <a:schemeClr val="bg1"/>
              </a:solidFill>
            </a:endParaRPr>
          </a:p>
          <a:p>
            <a:endParaRPr lang="it-IT" dirty="0">
              <a:solidFill>
                <a:schemeClr val="bg1"/>
              </a:solidFill>
            </a:endParaRPr>
          </a:p>
        </p:txBody>
      </p:sp>
      <p:sp>
        <p:nvSpPr>
          <p:cNvPr id="8" name="Subtitle 2">
            <a:extLst>
              <a:ext uri="{FF2B5EF4-FFF2-40B4-BE49-F238E27FC236}">
                <a16:creationId xmlns:a16="http://schemas.microsoft.com/office/drawing/2014/main" id="{230E0324-DB4E-4909-9F8A-BDC648CF6750}"/>
              </a:ext>
            </a:extLst>
          </p:cNvPr>
          <p:cNvSpPr txBox="1">
            <a:spLocks/>
          </p:cNvSpPr>
          <p:nvPr/>
        </p:nvSpPr>
        <p:spPr>
          <a:xfrm>
            <a:off x="346522" y="5007886"/>
            <a:ext cx="11443855"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it-IT" sz="2200" b="1" dirty="0"/>
              <a:t>Honoria Ocagli</a:t>
            </a:r>
          </a:p>
          <a:p>
            <a:pPr marL="0" indent="0" algn="ctr">
              <a:buNone/>
            </a:pPr>
            <a:r>
              <a:rPr lang="en-IE" sz="1800" dirty="0"/>
              <a:t>PhD student Unit of Biostatistics, Epidemiology and Public Health, Department of Cardiac, Thoracic, Vascular Sciences, and Public Health, University of Padova, Italy </a:t>
            </a:r>
            <a:endParaRPr lang="en-US" sz="1800" dirty="0"/>
          </a:p>
        </p:txBody>
      </p:sp>
    </p:spTree>
    <p:extLst>
      <p:ext uri="{BB962C8B-B14F-4D97-AF65-F5344CB8AC3E}">
        <p14:creationId xmlns:p14="http://schemas.microsoft.com/office/powerpoint/2010/main" val="153823366"/>
      </p:ext>
    </p:extLst>
  </p:cSld>
  <p:clrMapOvr>
    <a:masterClrMapping/>
  </p:clrMapOvr>
  <mc:AlternateContent xmlns:mc="http://schemas.openxmlformats.org/markup-compatibility/2006" xmlns:p14="http://schemas.microsoft.com/office/powerpoint/2010/main">
    <mc:Choice Requires="p14">
      <p:transition spd="slow" p14:dur="2000" advTm="25746"/>
    </mc:Choice>
    <mc:Fallback xmlns="">
      <p:transition spd="slow" advTm="2574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3" name="Tabella 2">
                <a:extLst>
                  <a:ext uri="{FF2B5EF4-FFF2-40B4-BE49-F238E27FC236}">
                    <a16:creationId xmlns:a16="http://schemas.microsoft.com/office/drawing/2014/main" id="{B003A3F5-67F8-43CE-A807-7546356C4363}"/>
                  </a:ext>
                </a:extLst>
              </p:cNvPr>
              <p:cNvGraphicFramePr>
                <a:graphicFrameLocks noGrp="1"/>
              </p:cNvGraphicFramePr>
              <p:nvPr>
                <p:extLst>
                  <p:ext uri="{D42A27DB-BD31-4B8C-83A1-F6EECF244321}">
                    <p14:modId xmlns:p14="http://schemas.microsoft.com/office/powerpoint/2010/main" val="3216149051"/>
                  </p:ext>
                </p:extLst>
              </p:nvPr>
            </p:nvGraphicFramePr>
            <p:xfrm>
              <a:off x="282609" y="321238"/>
              <a:ext cx="9197782" cy="4508511"/>
            </p:xfrm>
            <a:graphic>
              <a:graphicData uri="http://schemas.openxmlformats.org/drawingml/2006/table">
                <a:tbl>
                  <a:tblPr>
                    <a:tableStyleId>{5C22544A-7EE6-4342-B048-85BDC9FD1C3A}</a:tableStyleId>
                  </a:tblPr>
                  <a:tblGrid>
                    <a:gridCol w="9197782">
                      <a:extLst>
                        <a:ext uri="{9D8B030D-6E8A-4147-A177-3AD203B41FA5}">
                          <a16:colId xmlns:a16="http://schemas.microsoft.com/office/drawing/2014/main" val="4244545036"/>
                        </a:ext>
                      </a:extLst>
                    </a:gridCol>
                  </a:tblGrid>
                  <a:tr h="4508511">
                    <a:tc>
                      <a:txBody>
                        <a:bodyPr/>
                        <a:lstStyle/>
                        <a:p>
                          <a:pPr algn="just">
                            <a:lnSpc>
                              <a:spcPct val="200000"/>
                            </a:lnSpc>
                            <a:spcAft>
                              <a:spcPts val="800"/>
                            </a:spcAft>
                          </a:pPr>
                          <a14:m>
                            <m:oMathPara xmlns:m="http://schemas.openxmlformats.org/officeDocument/2006/math">
                              <m:oMathParaPr>
                                <m:jc m:val="centerGroup"/>
                              </m:oMathParaPr>
                              <m:oMath xmlns:m="http://schemas.openxmlformats.org/officeDocument/2006/math">
                                <m:sSub>
                                  <m:sSubPr>
                                    <m:ctrlPr>
                                      <a:rPr lang="en-GB" sz="4500" i="1">
                                        <a:effectLst/>
                                        <a:latin typeface="Cambria Math" panose="02040503050406030204" pitchFamily="18" charset="0"/>
                                      </a:rPr>
                                    </m:ctrlPr>
                                  </m:sSubPr>
                                  <m:e>
                                    <m:limUpp>
                                      <m:limUppPr>
                                        <m:ctrlPr>
                                          <a:rPr lang="en-GB" sz="4500" i="1">
                                            <a:effectLst/>
                                            <a:latin typeface="Cambria Math" panose="02040503050406030204" pitchFamily="18" charset="0"/>
                                          </a:rPr>
                                        </m:ctrlPr>
                                      </m:limUppPr>
                                      <m:e>
                                        <m:r>
                                          <a:rPr lang="en-US" sz="4500">
                                            <a:effectLst/>
                                            <a:latin typeface="Cambria Math" panose="02040503050406030204" pitchFamily="18" charset="0"/>
                                          </a:rPr>
                                          <m:t>𝒆</m:t>
                                        </m:r>
                                      </m:e>
                                      <m:lim>
                                        <m:r>
                                          <a:rPr lang="en-US" sz="4500">
                                            <a:effectLst/>
                                            <a:latin typeface="Cambria Math" panose="02040503050406030204" pitchFamily="18" charset="0"/>
                                          </a:rPr>
                                          <m:t>^</m:t>
                                        </m:r>
                                      </m:lim>
                                    </m:limUpp>
                                  </m:e>
                                  <m:sub/>
                                </m:sSub>
                                <m:r>
                                  <a:rPr lang="en-US" sz="4500">
                                    <a:effectLst/>
                                    <a:latin typeface="Cambria Math" panose="02040503050406030204" pitchFamily="18" charset="0"/>
                                  </a:rPr>
                                  <m:t>=</m:t>
                                </m:r>
                                <m:r>
                                  <a:rPr lang="en-US" sz="4500">
                                    <a:effectLst/>
                                    <a:latin typeface="Cambria Math" panose="02040503050406030204" pitchFamily="18" charset="0"/>
                                  </a:rPr>
                                  <m:t>𝑻</m:t>
                                </m:r>
                                <m:f>
                                  <m:fPr>
                                    <m:ctrlPr>
                                      <a:rPr lang="en-GB" sz="4500" i="1">
                                        <a:effectLst/>
                                        <a:latin typeface="Cambria Math" panose="02040503050406030204" pitchFamily="18" charset="0"/>
                                      </a:rPr>
                                    </m:ctrlPr>
                                  </m:fPr>
                                  <m:num>
                                    <m:nary>
                                      <m:naryPr>
                                        <m:chr m:val="∑"/>
                                        <m:limLoc m:val="subSup"/>
                                        <m:grow m:val="on"/>
                                        <m:supHide m:val="on"/>
                                        <m:ctrlPr>
                                          <a:rPr lang="en-GB" sz="4500" i="1">
                                            <a:effectLst/>
                                            <a:latin typeface="Cambria Math" panose="02040503050406030204" pitchFamily="18" charset="0"/>
                                          </a:rPr>
                                        </m:ctrlPr>
                                      </m:naryPr>
                                      <m:sub>
                                        <m:r>
                                          <a:rPr lang="en-US" sz="4500">
                                            <a:effectLst/>
                                            <a:latin typeface="Cambria Math" panose="02040503050406030204" pitchFamily="18" charset="0"/>
                                          </a:rPr>
                                          <m:t>𝒊</m:t>
                                        </m:r>
                                      </m:sub>
                                      <m:sup/>
                                      <m:e>
                                        <m:sSub>
                                          <m:sSubPr>
                                            <m:ctrlPr>
                                              <a:rPr lang="en-GB" sz="4500" i="1">
                                                <a:effectLst/>
                                                <a:latin typeface="Cambria Math" panose="02040503050406030204" pitchFamily="18" charset="0"/>
                                              </a:rPr>
                                            </m:ctrlPr>
                                          </m:sSubPr>
                                          <m:e>
                                            <m:r>
                                              <a:rPr lang="en-US" sz="4500">
                                                <a:effectLst/>
                                                <a:latin typeface="Cambria Math" panose="02040503050406030204" pitchFamily="18" charset="0"/>
                                              </a:rPr>
                                              <m:t>𝒎</m:t>
                                            </m:r>
                                          </m:e>
                                          <m:sub>
                                            <m:r>
                                              <a:rPr lang="en-US" sz="4500">
                                                <a:effectLst/>
                                                <a:latin typeface="Cambria Math" panose="02040503050406030204" pitchFamily="18" charset="0"/>
                                              </a:rPr>
                                              <m:t>𝒊</m:t>
                                            </m:r>
                                          </m:sub>
                                        </m:sSub>
                                      </m:e>
                                    </m:nary>
                                  </m:num>
                                  <m:den>
                                    <m:nary>
                                      <m:naryPr>
                                        <m:chr m:val="∑"/>
                                        <m:limLoc m:val="subSup"/>
                                        <m:grow m:val="on"/>
                                        <m:supHide m:val="on"/>
                                        <m:ctrlPr>
                                          <a:rPr lang="en-GB" sz="4500" i="1">
                                            <a:effectLst/>
                                            <a:latin typeface="Cambria Math" panose="02040503050406030204" pitchFamily="18" charset="0"/>
                                          </a:rPr>
                                        </m:ctrlPr>
                                      </m:naryPr>
                                      <m:sub>
                                        <m:r>
                                          <a:rPr lang="en-US" sz="4500">
                                            <a:effectLst/>
                                            <a:latin typeface="Cambria Math" panose="02040503050406030204" pitchFamily="18" charset="0"/>
                                          </a:rPr>
                                          <m:t>𝒊</m:t>
                                        </m:r>
                                      </m:sub>
                                      <m:sup/>
                                      <m:e>
                                        <m:sSub>
                                          <m:sSubPr>
                                            <m:ctrlPr>
                                              <a:rPr lang="en-GB" sz="4500" i="1">
                                                <a:effectLst/>
                                                <a:latin typeface="Cambria Math" panose="02040503050406030204" pitchFamily="18" charset="0"/>
                                              </a:rPr>
                                            </m:ctrlPr>
                                          </m:sSubPr>
                                          <m:e>
                                            <m:limUpp>
                                              <m:limUppPr>
                                                <m:ctrlPr>
                                                  <a:rPr lang="en-GB" sz="4500" i="1">
                                                    <a:effectLst/>
                                                    <a:latin typeface="Cambria Math" panose="02040503050406030204" pitchFamily="18" charset="0"/>
                                                  </a:rPr>
                                                </m:ctrlPr>
                                              </m:limUppPr>
                                              <m:e>
                                                <m:r>
                                                  <a:rPr lang="en-US" sz="4500">
                                                    <a:effectLst/>
                                                    <a:latin typeface="Cambria Math" panose="02040503050406030204" pitchFamily="18" charset="0"/>
                                                  </a:rPr>
                                                  <m:t>𝒄</m:t>
                                                </m:r>
                                              </m:e>
                                              <m:lim>
                                                <m:r>
                                                  <a:rPr lang="en-US" sz="4500">
                                                    <a:effectLst/>
                                                    <a:latin typeface="Cambria Math" panose="02040503050406030204" pitchFamily="18" charset="0"/>
                                                  </a:rPr>
                                                  <m:t>^</m:t>
                                                </m:r>
                                              </m:lim>
                                            </m:limUpp>
                                          </m:e>
                                          <m:sub>
                                            <m:r>
                                              <a:rPr lang="en-US" sz="4500">
                                                <a:effectLst/>
                                                <a:latin typeface="Cambria Math" panose="02040503050406030204" pitchFamily="18" charset="0"/>
                                              </a:rPr>
                                              <m:t>𝒊</m:t>
                                            </m:r>
                                          </m:sub>
                                        </m:sSub>
                                      </m:e>
                                    </m:nary>
                                  </m:den>
                                </m:f>
                              </m:oMath>
                            </m:oMathPara>
                          </a14:m>
                          <a:endParaRPr lang="en-GB" sz="4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4026387638"/>
                      </a:ext>
                    </a:extLst>
                  </a:tr>
                </a:tbl>
              </a:graphicData>
            </a:graphic>
          </p:graphicFrame>
        </mc:Choice>
        <mc:Fallback xmlns="">
          <p:graphicFrame>
            <p:nvGraphicFramePr>
              <p:cNvPr id="3" name="Tabella 2">
                <a:extLst>
                  <a:ext uri="{FF2B5EF4-FFF2-40B4-BE49-F238E27FC236}">
                    <a16:creationId xmlns:a16="http://schemas.microsoft.com/office/drawing/2014/main" id="{B003A3F5-67F8-43CE-A807-7546356C4363}"/>
                  </a:ext>
                </a:extLst>
              </p:cNvPr>
              <p:cNvGraphicFramePr>
                <a:graphicFrameLocks noGrp="1"/>
              </p:cNvGraphicFramePr>
              <p:nvPr>
                <p:extLst>
                  <p:ext uri="{D42A27DB-BD31-4B8C-83A1-F6EECF244321}">
                    <p14:modId xmlns:p14="http://schemas.microsoft.com/office/powerpoint/2010/main" val="3216149051"/>
                  </p:ext>
                </p:extLst>
              </p:nvPr>
            </p:nvGraphicFramePr>
            <p:xfrm>
              <a:off x="282609" y="321238"/>
              <a:ext cx="9197782" cy="4508511"/>
            </p:xfrm>
            <a:graphic>
              <a:graphicData uri="http://schemas.openxmlformats.org/drawingml/2006/table">
                <a:tbl>
                  <a:tblPr>
                    <a:tableStyleId>{5C22544A-7EE6-4342-B048-85BDC9FD1C3A}</a:tableStyleId>
                  </a:tblPr>
                  <a:tblGrid>
                    <a:gridCol w="9197782">
                      <a:extLst>
                        <a:ext uri="{9D8B030D-6E8A-4147-A177-3AD203B41FA5}">
                          <a16:colId xmlns:a16="http://schemas.microsoft.com/office/drawing/2014/main" val="4244545036"/>
                        </a:ext>
                      </a:extLst>
                    </a:gridCol>
                  </a:tblGrid>
                  <a:tr h="4508511">
                    <a:tc>
                      <a:txBody>
                        <a:bodyPr/>
                        <a:lstStyle/>
                        <a:p>
                          <a:endParaRPr lang="en-US"/>
                        </a:p>
                      </a:txBody>
                      <a:tcPr marL="0" marR="0" marT="0" marB="0" anchor="ctr">
                        <a:blipFill>
                          <a:blip r:embed="rId3"/>
                          <a:stretch>
                            <a:fillRect l="-66" t="-135" r="-132" b="-270"/>
                          </a:stretch>
                        </a:blipFill>
                      </a:tcPr>
                    </a:tc>
                    <a:extLst>
                      <a:ext uri="{0D108BD9-81ED-4DB2-BD59-A6C34878D82A}">
                        <a16:rowId xmlns:a16="http://schemas.microsoft.com/office/drawing/2014/main" val="4026387638"/>
                      </a:ext>
                    </a:extLst>
                  </a:tr>
                </a:tbl>
              </a:graphicData>
            </a:graphic>
          </p:graphicFrame>
        </mc:Fallback>
      </mc:AlternateContent>
      <p:sp>
        <p:nvSpPr>
          <p:cNvPr id="2" name="Title 1">
            <a:extLst>
              <a:ext uri="{FF2B5EF4-FFF2-40B4-BE49-F238E27FC236}">
                <a16:creationId xmlns:a16="http://schemas.microsoft.com/office/drawing/2014/main" id="{5B2EAD74-AB9B-4920-A4C3-B80747A7354C}"/>
              </a:ext>
            </a:extLst>
          </p:cNvPr>
          <p:cNvSpPr>
            <a:spLocks noGrp="1"/>
          </p:cNvSpPr>
          <p:nvPr>
            <p:ph type="title"/>
          </p:nvPr>
        </p:nvSpPr>
        <p:spPr>
          <a:xfrm>
            <a:off x="609600" y="285939"/>
            <a:ext cx="10972800" cy="1143000"/>
          </a:xfrm>
        </p:spPr>
        <p:txBody>
          <a:bodyPr/>
          <a:lstStyle/>
          <a:p>
            <a:r>
              <a:rPr lang="en-GB" b="0" i="0" dirty="0">
                <a:solidFill>
                  <a:srgbClr val="333333"/>
                </a:solidFill>
                <a:effectLst/>
                <a:latin typeface="interfaceregular"/>
              </a:rPr>
              <a:t>The network scale-up method (1)</a:t>
            </a:r>
            <a:endParaRPr lang="en-GB" dirty="0"/>
          </a:p>
        </p:txBody>
      </p:sp>
      <p:sp>
        <p:nvSpPr>
          <p:cNvPr id="8" name="TextBox 7">
            <a:extLst>
              <a:ext uri="{FF2B5EF4-FFF2-40B4-BE49-F238E27FC236}">
                <a16:creationId xmlns:a16="http://schemas.microsoft.com/office/drawing/2014/main" id="{DE804730-5D31-4BF9-AFCA-12F5B84A3359}"/>
              </a:ext>
            </a:extLst>
          </p:cNvPr>
          <p:cNvSpPr txBox="1"/>
          <p:nvPr/>
        </p:nvSpPr>
        <p:spPr>
          <a:xfrm>
            <a:off x="6895389" y="4576640"/>
            <a:ext cx="2957092" cy="646331"/>
          </a:xfrm>
          <a:prstGeom prst="rect">
            <a:avLst/>
          </a:prstGeom>
          <a:noFill/>
        </p:spPr>
        <p:txBody>
          <a:bodyPr wrap="square" rtlCol="0">
            <a:spAutoFit/>
          </a:bodyPr>
          <a:lstStyle/>
          <a:p>
            <a:r>
              <a:rPr lang="en-GB" dirty="0"/>
              <a:t>the estimated personal network size of the person </a:t>
            </a:r>
            <a:r>
              <a:rPr lang="en-GB" i="1" dirty="0" err="1"/>
              <a:t>i</a:t>
            </a:r>
            <a:endParaRPr lang="en-GB" dirty="0"/>
          </a:p>
        </p:txBody>
      </p:sp>
      <p:sp>
        <p:nvSpPr>
          <p:cNvPr id="9" name="TextBox 8">
            <a:extLst>
              <a:ext uri="{FF2B5EF4-FFF2-40B4-BE49-F238E27FC236}">
                <a16:creationId xmlns:a16="http://schemas.microsoft.com/office/drawing/2014/main" id="{A494E6B7-4551-4959-8C0A-9162AE95269F}"/>
              </a:ext>
            </a:extLst>
          </p:cNvPr>
          <p:cNvSpPr txBox="1"/>
          <p:nvPr/>
        </p:nvSpPr>
        <p:spPr>
          <a:xfrm>
            <a:off x="808955" y="4228644"/>
            <a:ext cx="2862231" cy="646331"/>
          </a:xfrm>
          <a:prstGeom prst="rect">
            <a:avLst/>
          </a:prstGeom>
          <a:noFill/>
        </p:spPr>
        <p:txBody>
          <a:bodyPr wrap="square">
            <a:spAutoFit/>
          </a:bodyPr>
          <a:lstStyle/>
          <a:p>
            <a:r>
              <a:rPr lang="en-GB" dirty="0">
                <a:latin typeface="+mj-lt"/>
              </a:rPr>
              <a:t>the estimated size of the hidden population</a:t>
            </a:r>
            <a:endParaRPr lang="it-IT" dirty="0">
              <a:latin typeface="+mj-lt"/>
            </a:endParaRPr>
          </a:p>
        </p:txBody>
      </p:sp>
      <p:sp>
        <p:nvSpPr>
          <p:cNvPr id="10" name="TextBox 9">
            <a:extLst>
              <a:ext uri="{FF2B5EF4-FFF2-40B4-BE49-F238E27FC236}">
                <a16:creationId xmlns:a16="http://schemas.microsoft.com/office/drawing/2014/main" id="{108D3755-0EB4-4B02-8348-C62F75A60EBA}"/>
              </a:ext>
            </a:extLst>
          </p:cNvPr>
          <p:cNvSpPr txBox="1"/>
          <p:nvPr/>
        </p:nvSpPr>
        <p:spPr>
          <a:xfrm>
            <a:off x="2159979" y="1737795"/>
            <a:ext cx="3093611" cy="646331"/>
          </a:xfrm>
          <a:prstGeom prst="rect">
            <a:avLst/>
          </a:prstGeom>
          <a:noFill/>
        </p:spPr>
        <p:txBody>
          <a:bodyPr wrap="square">
            <a:spAutoFit/>
          </a:bodyPr>
          <a:lstStyle/>
          <a:p>
            <a:r>
              <a:rPr lang="en-GB" dirty="0"/>
              <a:t>size of the general population</a:t>
            </a:r>
            <a:br>
              <a:rPr lang="en-GB" dirty="0"/>
            </a:br>
            <a:endParaRPr lang="it-IT" dirty="0"/>
          </a:p>
        </p:txBody>
      </p:sp>
      <p:sp>
        <p:nvSpPr>
          <p:cNvPr id="11" name="TextBox 10">
            <a:extLst>
              <a:ext uri="{FF2B5EF4-FFF2-40B4-BE49-F238E27FC236}">
                <a16:creationId xmlns:a16="http://schemas.microsoft.com/office/drawing/2014/main" id="{CC5121BB-A180-49C0-B55A-0E5D6654301B}"/>
              </a:ext>
            </a:extLst>
          </p:cNvPr>
          <p:cNvSpPr txBox="1"/>
          <p:nvPr/>
        </p:nvSpPr>
        <p:spPr>
          <a:xfrm>
            <a:off x="7651418" y="1645031"/>
            <a:ext cx="3653891" cy="646331"/>
          </a:xfrm>
          <a:prstGeom prst="rect">
            <a:avLst/>
          </a:prstGeom>
          <a:noFill/>
        </p:spPr>
        <p:txBody>
          <a:bodyPr wrap="square">
            <a:spAutoFit/>
          </a:bodyPr>
          <a:lstStyle/>
          <a:p>
            <a:r>
              <a:rPr lang="en-GB" dirty="0"/>
              <a:t>the number of people in the hidden population known by person </a:t>
            </a:r>
            <a:r>
              <a:rPr lang="en-GB" dirty="0" err="1"/>
              <a:t>i</a:t>
            </a:r>
            <a:endParaRPr lang="it-IT" dirty="0"/>
          </a:p>
        </p:txBody>
      </p:sp>
      <p:sp>
        <p:nvSpPr>
          <p:cNvPr id="16" name="Oval 15">
            <a:extLst>
              <a:ext uri="{FF2B5EF4-FFF2-40B4-BE49-F238E27FC236}">
                <a16:creationId xmlns:a16="http://schemas.microsoft.com/office/drawing/2014/main" id="{39BD8AB4-7406-4280-94F9-0A9B2E0D4BBF}"/>
              </a:ext>
            </a:extLst>
          </p:cNvPr>
          <p:cNvSpPr/>
          <p:nvPr/>
        </p:nvSpPr>
        <p:spPr>
          <a:xfrm>
            <a:off x="3079095" y="3015800"/>
            <a:ext cx="592091" cy="6463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7" name="Straight Connector 16">
            <a:extLst>
              <a:ext uri="{FF2B5EF4-FFF2-40B4-BE49-F238E27FC236}">
                <a16:creationId xmlns:a16="http://schemas.microsoft.com/office/drawing/2014/main" id="{7978AEEE-E075-49CA-A8E9-049C80EB5273}"/>
              </a:ext>
            </a:extLst>
          </p:cNvPr>
          <p:cNvCxnSpPr>
            <a:cxnSpLocks/>
            <a:stCxn id="16" idx="2"/>
          </p:cNvCxnSpPr>
          <p:nvPr/>
        </p:nvCxnSpPr>
        <p:spPr>
          <a:xfrm flipH="1">
            <a:off x="1911927" y="3338966"/>
            <a:ext cx="1167168" cy="954839"/>
          </a:xfrm>
          <a:prstGeom prst="line">
            <a:avLst/>
          </a:prstGeom>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36AF0910-9BAC-4227-BC85-1700F4FCE237}"/>
              </a:ext>
            </a:extLst>
          </p:cNvPr>
          <p:cNvSpPr/>
          <p:nvPr/>
        </p:nvSpPr>
        <p:spPr>
          <a:xfrm>
            <a:off x="4443058" y="2912642"/>
            <a:ext cx="732623" cy="7070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9" name="Straight Connector 18">
            <a:extLst>
              <a:ext uri="{FF2B5EF4-FFF2-40B4-BE49-F238E27FC236}">
                <a16:creationId xmlns:a16="http://schemas.microsoft.com/office/drawing/2014/main" id="{4E874B10-60C1-46F2-A1E5-C63D9CC2F3CC}"/>
              </a:ext>
            </a:extLst>
          </p:cNvPr>
          <p:cNvCxnSpPr>
            <a:cxnSpLocks/>
          </p:cNvCxnSpPr>
          <p:nvPr/>
        </p:nvCxnSpPr>
        <p:spPr>
          <a:xfrm>
            <a:off x="3819994" y="2113384"/>
            <a:ext cx="989376" cy="764484"/>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4FE0AA4F-0F6B-48CF-A731-20A5E0F4F550}"/>
              </a:ext>
            </a:extLst>
          </p:cNvPr>
          <p:cNvSpPr/>
          <p:nvPr/>
        </p:nvSpPr>
        <p:spPr>
          <a:xfrm>
            <a:off x="5773195" y="2564400"/>
            <a:ext cx="883072" cy="6964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1" name="Oval 20">
            <a:extLst>
              <a:ext uri="{FF2B5EF4-FFF2-40B4-BE49-F238E27FC236}">
                <a16:creationId xmlns:a16="http://schemas.microsoft.com/office/drawing/2014/main" id="{AC5D20D3-CE96-4A2C-93F7-325E64374F46}"/>
              </a:ext>
            </a:extLst>
          </p:cNvPr>
          <p:cNvSpPr/>
          <p:nvPr/>
        </p:nvSpPr>
        <p:spPr>
          <a:xfrm>
            <a:off x="5895926" y="3726889"/>
            <a:ext cx="797317" cy="66436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2" name="Straight Connector 21">
            <a:extLst>
              <a:ext uri="{FF2B5EF4-FFF2-40B4-BE49-F238E27FC236}">
                <a16:creationId xmlns:a16="http://schemas.microsoft.com/office/drawing/2014/main" id="{3545045B-B25E-4C9B-9E2F-3861A6AD19B9}"/>
              </a:ext>
            </a:extLst>
          </p:cNvPr>
          <p:cNvCxnSpPr>
            <a:cxnSpLocks/>
          </p:cNvCxnSpPr>
          <p:nvPr/>
        </p:nvCxnSpPr>
        <p:spPr>
          <a:xfrm flipV="1">
            <a:off x="6456573" y="2209781"/>
            <a:ext cx="1219306" cy="4351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E0EBFE2-59E2-47C9-BC18-E68F49878F4E}"/>
              </a:ext>
            </a:extLst>
          </p:cNvPr>
          <p:cNvCxnSpPr>
            <a:cxnSpLocks/>
          </p:cNvCxnSpPr>
          <p:nvPr/>
        </p:nvCxnSpPr>
        <p:spPr>
          <a:xfrm>
            <a:off x="6656267" y="4233208"/>
            <a:ext cx="1169365" cy="301217"/>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26" name="Tabella 25">
                <a:extLst>
                  <a:ext uri="{FF2B5EF4-FFF2-40B4-BE49-F238E27FC236}">
                    <a16:creationId xmlns:a16="http://schemas.microsoft.com/office/drawing/2014/main" id="{4DB31F78-912C-4A35-9783-91AB5EE84827}"/>
                  </a:ext>
                </a:extLst>
              </p:cNvPr>
              <p:cNvGraphicFramePr>
                <a:graphicFrameLocks noGrp="1"/>
              </p:cNvGraphicFramePr>
              <p:nvPr>
                <p:extLst>
                  <p:ext uri="{D42A27DB-BD31-4B8C-83A1-F6EECF244321}">
                    <p14:modId xmlns:p14="http://schemas.microsoft.com/office/powerpoint/2010/main" val="806724503"/>
                  </p:ext>
                </p:extLst>
              </p:nvPr>
            </p:nvGraphicFramePr>
            <p:xfrm>
              <a:off x="654699" y="5364914"/>
              <a:ext cx="9197782" cy="4508511"/>
            </p:xfrm>
            <a:graphic>
              <a:graphicData uri="http://schemas.openxmlformats.org/drawingml/2006/table">
                <a:tbl>
                  <a:tblPr>
                    <a:tableStyleId>{5C22544A-7EE6-4342-B048-85BDC9FD1C3A}</a:tableStyleId>
                  </a:tblPr>
                  <a:tblGrid>
                    <a:gridCol w="9197782">
                      <a:extLst>
                        <a:ext uri="{9D8B030D-6E8A-4147-A177-3AD203B41FA5}">
                          <a16:colId xmlns:a16="http://schemas.microsoft.com/office/drawing/2014/main" val="4244545036"/>
                        </a:ext>
                      </a:extLst>
                    </a:gridCol>
                  </a:tblGrid>
                  <a:tr h="4508511">
                    <a:tc>
                      <a:txBody>
                        <a:bodyPr/>
                        <a:lstStyle/>
                        <a:p>
                          <a:pPr algn="just">
                            <a:lnSpc>
                              <a:spcPct val="200000"/>
                            </a:lnSpc>
                            <a:spcAft>
                              <a:spcPts val="800"/>
                            </a:spcAft>
                          </a:pPr>
                          <a14:m>
                            <m:oMathPara xmlns:m="http://schemas.openxmlformats.org/officeDocument/2006/math">
                              <m:oMathParaPr>
                                <m:jc m:val="centerGroup"/>
                              </m:oMathParaPr>
                              <m:oMath xmlns:m="http://schemas.openxmlformats.org/officeDocument/2006/math">
                                <m:sSub>
                                  <m:sSubPr>
                                    <m:ctrlPr>
                                      <a:rPr lang="en-GB" sz="3200" i="1">
                                        <a:effectLst/>
                                        <a:latin typeface="Cambria Math" panose="02040503050406030204" pitchFamily="18" charset="0"/>
                                      </a:rPr>
                                    </m:ctrlPr>
                                  </m:sSubPr>
                                  <m:e>
                                    <m:limUpp>
                                      <m:limUppPr>
                                        <m:ctrlPr>
                                          <a:rPr lang="en-GB" sz="3200" i="1">
                                            <a:effectLst/>
                                            <a:latin typeface="Cambria Math" panose="02040503050406030204" pitchFamily="18" charset="0"/>
                                          </a:rPr>
                                        </m:ctrlPr>
                                      </m:limUppPr>
                                      <m:e>
                                        <m:r>
                                          <a:rPr lang="en-US" sz="3200">
                                            <a:effectLst/>
                                            <a:latin typeface="Cambria Math" panose="02040503050406030204" pitchFamily="18" charset="0"/>
                                          </a:rPr>
                                          <m:t>𝒆</m:t>
                                        </m:r>
                                      </m:e>
                                      <m:lim>
                                        <m:r>
                                          <a:rPr lang="en-US" sz="3200">
                                            <a:effectLst/>
                                            <a:latin typeface="Cambria Math" panose="02040503050406030204" pitchFamily="18" charset="0"/>
                                          </a:rPr>
                                          <m:t>^</m:t>
                                        </m:r>
                                      </m:lim>
                                    </m:limUpp>
                                  </m:e>
                                  <m:sub>
                                    <m:r>
                                      <a:rPr lang="en-US" sz="3200">
                                        <a:effectLst/>
                                        <a:latin typeface="Cambria Math" panose="02040503050406030204" pitchFamily="18" charset="0"/>
                                      </a:rPr>
                                      <m:t>𝒌</m:t>
                                    </m:r>
                                  </m:sub>
                                </m:sSub>
                                <m:r>
                                  <a:rPr lang="en-US" sz="3200">
                                    <a:effectLst/>
                                    <a:latin typeface="Cambria Math" panose="02040503050406030204" pitchFamily="18" charset="0"/>
                                  </a:rPr>
                                  <m:t>=</m:t>
                                </m:r>
                                <m:r>
                                  <a:rPr lang="en-US" sz="3200">
                                    <a:effectLst/>
                                    <a:latin typeface="Cambria Math" panose="02040503050406030204" pitchFamily="18" charset="0"/>
                                  </a:rPr>
                                  <m:t>𝑻</m:t>
                                </m:r>
                                <m:f>
                                  <m:fPr>
                                    <m:ctrlPr>
                                      <a:rPr lang="en-GB" sz="3200" i="1">
                                        <a:effectLst/>
                                        <a:latin typeface="Cambria Math" panose="02040503050406030204" pitchFamily="18" charset="0"/>
                                      </a:rPr>
                                    </m:ctrlPr>
                                  </m:fPr>
                                  <m:num>
                                    <m:nary>
                                      <m:naryPr>
                                        <m:chr m:val="∑"/>
                                        <m:limLoc m:val="subSup"/>
                                        <m:grow m:val="on"/>
                                        <m:supHide m:val="on"/>
                                        <m:ctrlPr>
                                          <a:rPr lang="en-GB" sz="3200" i="1">
                                            <a:effectLst/>
                                            <a:latin typeface="Cambria Math" panose="02040503050406030204" pitchFamily="18" charset="0"/>
                                          </a:rPr>
                                        </m:ctrlPr>
                                      </m:naryPr>
                                      <m:sub>
                                        <m:r>
                                          <a:rPr lang="en-US" sz="3200">
                                            <a:effectLst/>
                                            <a:latin typeface="Cambria Math" panose="02040503050406030204" pitchFamily="18" charset="0"/>
                                          </a:rPr>
                                          <m:t>𝒊</m:t>
                                        </m:r>
                                      </m:sub>
                                      <m:sup/>
                                      <m:e>
                                        <m:sSub>
                                          <m:sSubPr>
                                            <m:ctrlPr>
                                              <a:rPr lang="en-GB" sz="3200" i="1">
                                                <a:effectLst/>
                                                <a:latin typeface="Cambria Math" panose="02040503050406030204" pitchFamily="18" charset="0"/>
                                              </a:rPr>
                                            </m:ctrlPr>
                                          </m:sSubPr>
                                          <m:e>
                                            <m:r>
                                              <a:rPr lang="en-US" sz="3200">
                                                <a:effectLst/>
                                                <a:latin typeface="Cambria Math" panose="02040503050406030204" pitchFamily="18" charset="0"/>
                                              </a:rPr>
                                              <m:t>𝒎</m:t>
                                            </m:r>
                                          </m:e>
                                          <m:sub>
                                            <m:r>
                                              <a:rPr lang="en-US" sz="3200">
                                                <a:effectLst/>
                                                <a:latin typeface="Cambria Math" panose="02040503050406030204" pitchFamily="18" charset="0"/>
                                              </a:rPr>
                                              <m:t>𝒊𝒌</m:t>
                                            </m:r>
                                          </m:sub>
                                        </m:sSub>
                                      </m:e>
                                    </m:nary>
                                  </m:num>
                                  <m:den>
                                    <m:nary>
                                      <m:naryPr>
                                        <m:chr m:val="∑"/>
                                        <m:limLoc m:val="subSup"/>
                                        <m:grow m:val="on"/>
                                        <m:supHide m:val="on"/>
                                        <m:ctrlPr>
                                          <a:rPr lang="en-GB" sz="3200" i="1">
                                            <a:effectLst/>
                                            <a:latin typeface="Cambria Math" panose="02040503050406030204" pitchFamily="18" charset="0"/>
                                          </a:rPr>
                                        </m:ctrlPr>
                                      </m:naryPr>
                                      <m:sub>
                                        <m:r>
                                          <a:rPr lang="en-US" sz="3200">
                                            <a:effectLst/>
                                            <a:latin typeface="Cambria Math" panose="02040503050406030204" pitchFamily="18" charset="0"/>
                                          </a:rPr>
                                          <m:t>𝒊</m:t>
                                        </m:r>
                                      </m:sub>
                                      <m:sup/>
                                      <m:e>
                                        <m:sSub>
                                          <m:sSubPr>
                                            <m:ctrlPr>
                                              <a:rPr lang="en-GB" sz="3200" i="1">
                                                <a:effectLst/>
                                                <a:latin typeface="Cambria Math" panose="02040503050406030204" pitchFamily="18" charset="0"/>
                                              </a:rPr>
                                            </m:ctrlPr>
                                          </m:sSubPr>
                                          <m:e>
                                            <m:limUpp>
                                              <m:limUppPr>
                                                <m:ctrlPr>
                                                  <a:rPr lang="en-GB" sz="3200" i="1">
                                                    <a:effectLst/>
                                                    <a:latin typeface="Cambria Math" panose="02040503050406030204" pitchFamily="18" charset="0"/>
                                                  </a:rPr>
                                                </m:ctrlPr>
                                              </m:limUppPr>
                                              <m:e>
                                                <m:r>
                                                  <a:rPr lang="en-US" sz="3200">
                                                    <a:effectLst/>
                                                    <a:latin typeface="Cambria Math" panose="02040503050406030204" pitchFamily="18" charset="0"/>
                                                  </a:rPr>
                                                  <m:t>𝒄</m:t>
                                                </m:r>
                                              </m:e>
                                              <m:lim>
                                                <m:r>
                                                  <a:rPr lang="en-US" sz="3200">
                                                    <a:effectLst/>
                                                    <a:latin typeface="Cambria Math" panose="02040503050406030204" pitchFamily="18" charset="0"/>
                                                  </a:rPr>
                                                  <m:t>^</m:t>
                                                </m:r>
                                              </m:lim>
                                            </m:limUpp>
                                          </m:e>
                                          <m:sub>
                                            <m:r>
                                              <a:rPr lang="en-US" sz="3200">
                                                <a:effectLst/>
                                                <a:latin typeface="Cambria Math" panose="02040503050406030204" pitchFamily="18" charset="0"/>
                                              </a:rPr>
                                              <m:t>𝒊</m:t>
                                            </m:r>
                                          </m:sub>
                                        </m:sSub>
                                      </m:e>
                                    </m:nary>
                                  </m:den>
                                </m:f>
                              </m:oMath>
                            </m:oMathPara>
                          </a14:m>
                          <a:endParaRPr lang="en-GB"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4026387638"/>
                      </a:ext>
                    </a:extLst>
                  </a:tr>
                </a:tbl>
              </a:graphicData>
            </a:graphic>
          </p:graphicFrame>
        </mc:Choice>
        <mc:Fallback xmlns="">
          <p:graphicFrame>
            <p:nvGraphicFramePr>
              <p:cNvPr id="26" name="Tabella 25">
                <a:extLst>
                  <a:ext uri="{FF2B5EF4-FFF2-40B4-BE49-F238E27FC236}">
                    <a16:creationId xmlns:a16="http://schemas.microsoft.com/office/drawing/2014/main" id="{4DB31F78-912C-4A35-9783-91AB5EE84827}"/>
                  </a:ext>
                </a:extLst>
              </p:cNvPr>
              <p:cNvGraphicFramePr>
                <a:graphicFrameLocks noGrp="1"/>
              </p:cNvGraphicFramePr>
              <p:nvPr>
                <p:extLst>
                  <p:ext uri="{D42A27DB-BD31-4B8C-83A1-F6EECF244321}">
                    <p14:modId xmlns:p14="http://schemas.microsoft.com/office/powerpoint/2010/main" val="806724503"/>
                  </p:ext>
                </p:extLst>
              </p:nvPr>
            </p:nvGraphicFramePr>
            <p:xfrm>
              <a:off x="654699" y="5364914"/>
              <a:ext cx="9197782" cy="4508511"/>
            </p:xfrm>
            <a:graphic>
              <a:graphicData uri="http://schemas.openxmlformats.org/drawingml/2006/table">
                <a:tbl>
                  <a:tblPr>
                    <a:tableStyleId>{5C22544A-7EE6-4342-B048-85BDC9FD1C3A}</a:tableStyleId>
                  </a:tblPr>
                  <a:tblGrid>
                    <a:gridCol w="9197782">
                      <a:extLst>
                        <a:ext uri="{9D8B030D-6E8A-4147-A177-3AD203B41FA5}">
                          <a16:colId xmlns:a16="http://schemas.microsoft.com/office/drawing/2014/main" val="4244545036"/>
                        </a:ext>
                      </a:extLst>
                    </a:gridCol>
                  </a:tblGrid>
                  <a:tr h="4508511">
                    <a:tc>
                      <a:txBody>
                        <a:bodyPr/>
                        <a:lstStyle/>
                        <a:p>
                          <a:endParaRPr lang="en-US"/>
                        </a:p>
                      </a:txBody>
                      <a:tcPr marL="0" marR="0" marT="0" marB="0" anchor="ctr">
                        <a:blipFill>
                          <a:blip r:embed="rId4"/>
                          <a:stretch>
                            <a:fillRect l="-66" t="-135" r="-132" b="-270"/>
                          </a:stretch>
                        </a:blipFill>
                      </a:tcPr>
                    </a:tc>
                    <a:extLst>
                      <a:ext uri="{0D108BD9-81ED-4DB2-BD59-A6C34878D82A}">
                        <a16:rowId xmlns:a16="http://schemas.microsoft.com/office/drawing/2014/main" val="4026387638"/>
                      </a:ext>
                    </a:extLst>
                  </a:tr>
                </a:tbl>
              </a:graphicData>
            </a:graphic>
          </p:graphicFrame>
        </mc:Fallback>
      </mc:AlternateContent>
    </p:spTree>
    <p:extLst>
      <p:ext uri="{BB962C8B-B14F-4D97-AF65-F5344CB8AC3E}">
        <p14:creationId xmlns:p14="http://schemas.microsoft.com/office/powerpoint/2010/main" val="1850577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98E1D-D168-4A70-8D8A-B752347D93E3}"/>
              </a:ext>
            </a:extLst>
          </p:cNvPr>
          <p:cNvSpPr>
            <a:spLocks noGrp="1"/>
          </p:cNvSpPr>
          <p:nvPr>
            <p:ph type="title"/>
          </p:nvPr>
        </p:nvSpPr>
        <p:spPr/>
        <p:txBody>
          <a:bodyPr>
            <a:noAutofit/>
          </a:bodyPr>
          <a:lstStyle/>
          <a:p>
            <a:r>
              <a:rPr lang="en-GB" sz="3000" dirty="0"/>
              <a:t>Component of the NSUM calculation (1)</a:t>
            </a:r>
            <a:br>
              <a:rPr lang="en-GB" sz="3000" dirty="0"/>
            </a:br>
            <a:r>
              <a:rPr lang="en-GB" sz="3000" b="1" dirty="0"/>
              <a:t>The known population method</a:t>
            </a:r>
          </a:p>
        </p:txBody>
      </p:sp>
      <p:sp>
        <p:nvSpPr>
          <p:cNvPr id="4" name="Text Placeholder 3">
            <a:extLst>
              <a:ext uri="{FF2B5EF4-FFF2-40B4-BE49-F238E27FC236}">
                <a16:creationId xmlns:a16="http://schemas.microsoft.com/office/drawing/2014/main" id="{E5D5C898-3D6E-41D2-84C9-A673B1A51600}"/>
              </a:ext>
            </a:extLst>
          </p:cNvPr>
          <p:cNvSpPr>
            <a:spLocks noGrp="1"/>
          </p:cNvSpPr>
          <p:nvPr>
            <p:ph idx="1"/>
          </p:nvPr>
        </p:nvSpPr>
        <p:spPr>
          <a:xfrm>
            <a:off x="609600" y="1600201"/>
            <a:ext cx="10972800" cy="2209799"/>
          </a:xfrm>
        </p:spPr>
        <p:txBody>
          <a:bodyPr>
            <a:normAutofit/>
          </a:bodyPr>
          <a:lstStyle/>
          <a:p>
            <a:r>
              <a:rPr lang="en-GB" i="1" dirty="0">
                <a:solidFill>
                  <a:srgbClr val="333333"/>
                </a:solidFill>
                <a:latin typeface="interfaceregular"/>
              </a:rPr>
              <a:t>m</a:t>
            </a:r>
            <a:r>
              <a:rPr lang="en-GB" i="1" baseline="-25000" dirty="0">
                <a:solidFill>
                  <a:srgbClr val="333333"/>
                </a:solidFill>
                <a:latin typeface="interfaceregular"/>
              </a:rPr>
              <a:t>i</a:t>
            </a:r>
            <a:r>
              <a:rPr lang="en-GB" baseline="-25000" dirty="0">
                <a:solidFill>
                  <a:srgbClr val="333333"/>
                </a:solidFill>
                <a:latin typeface="interfaceregular"/>
              </a:rPr>
              <a:t> </a:t>
            </a:r>
            <a:r>
              <a:rPr lang="en-GB" dirty="0">
                <a:sym typeface="Wingdings" panose="05000000000000000000" pitchFamily="2" charset="2"/>
              </a:rPr>
              <a:t> </a:t>
            </a:r>
            <a:r>
              <a:rPr lang="en-GB" dirty="0"/>
              <a:t>number of people they know with the behaviour of interest </a:t>
            </a:r>
          </a:p>
          <a:p>
            <a:r>
              <a:rPr lang="en-GB" dirty="0" err="1"/>
              <a:t>ĉ</a:t>
            </a:r>
            <a:r>
              <a:rPr lang="en-GB" sz="2600" i="1" dirty="0" err="1"/>
              <a:t>i</a:t>
            </a:r>
            <a:r>
              <a:rPr lang="en-GB" dirty="0"/>
              <a:t>, </a:t>
            </a:r>
            <a:r>
              <a:rPr lang="en-GB" dirty="0">
                <a:sym typeface="Wingdings" panose="05000000000000000000" pitchFamily="2" charset="2"/>
              </a:rPr>
              <a:t> </a:t>
            </a:r>
            <a:r>
              <a:rPr lang="en-GB" dirty="0"/>
              <a:t>number of people they know in various populations of known size.</a:t>
            </a:r>
          </a:p>
        </p:txBody>
      </p:sp>
      <p:sp>
        <p:nvSpPr>
          <p:cNvPr id="3" name="Freccia in giù 2">
            <a:extLst>
              <a:ext uri="{FF2B5EF4-FFF2-40B4-BE49-F238E27FC236}">
                <a16:creationId xmlns:a16="http://schemas.microsoft.com/office/drawing/2014/main" id="{96ADB506-6C20-4874-BAE9-063D6650E6C0}"/>
              </a:ext>
            </a:extLst>
          </p:cNvPr>
          <p:cNvSpPr/>
          <p:nvPr/>
        </p:nvSpPr>
        <p:spPr>
          <a:xfrm>
            <a:off x="5630333" y="3543830"/>
            <a:ext cx="931333" cy="8974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asellaDiTesto 4">
            <a:extLst>
              <a:ext uri="{FF2B5EF4-FFF2-40B4-BE49-F238E27FC236}">
                <a16:creationId xmlns:a16="http://schemas.microsoft.com/office/drawing/2014/main" id="{D38ED2BB-0DF8-4B4D-9E44-407190CA55F3}"/>
              </a:ext>
            </a:extLst>
          </p:cNvPr>
          <p:cNvSpPr txBox="1"/>
          <p:nvPr/>
        </p:nvSpPr>
        <p:spPr>
          <a:xfrm>
            <a:off x="609600" y="4472969"/>
            <a:ext cx="10972800" cy="1569660"/>
          </a:xfrm>
          <a:prstGeom prst="rect">
            <a:avLst/>
          </a:prstGeom>
          <a:noFill/>
        </p:spPr>
        <p:txBody>
          <a:bodyPr wrap="square" rtlCol="0">
            <a:spAutoFit/>
          </a:bodyPr>
          <a:lstStyle/>
          <a:p>
            <a:pPr marL="285750" indent="-285750" algn="ctr">
              <a:buFontTx/>
              <a:buChar char="-"/>
            </a:pPr>
            <a:r>
              <a:rPr lang="en-GB" sz="3200" dirty="0"/>
              <a:t>Accuracy with the number of known populations used</a:t>
            </a:r>
          </a:p>
          <a:p>
            <a:pPr marL="285750" indent="-285750" algn="ctr">
              <a:buFontTx/>
              <a:buChar char="-"/>
            </a:pPr>
            <a:r>
              <a:rPr lang="en-GB" sz="3200" dirty="0"/>
              <a:t>Accuracy of the estimate can be improved by combining responses from many respondents  </a:t>
            </a:r>
          </a:p>
        </p:txBody>
      </p:sp>
    </p:spTree>
    <p:extLst>
      <p:ext uri="{BB962C8B-B14F-4D97-AF65-F5344CB8AC3E}">
        <p14:creationId xmlns:p14="http://schemas.microsoft.com/office/powerpoint/2010/main" val="3023904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97097-DE28-4541-AD44-2340F55C3687}"/>
              </a:ext>
            </a:extLst>
          </p:cNvPr>
          <p:cNvSpPr>
            <a:spLocks noGrp="1"/>
          </p:cNvSpPr>
          <p:nvPr>
            <p:ph type="title"/>
          </p:nvPr>
        </p:nvSpPr>
        <p:spPr/>
        <p:txBody>
          <a:bodyPr/>
          <a:lstStyle/>
          <a:p>
            <a:r>
              <a:rPr lang="en-GB" dirty="0"/>
              <a:t>Definitions of “knowing someone”</a:t>
            </a:r>
          </a:p>
        </p:txBody>
      </p:sp>
      <p:sp>
        <p:nvSpPr>
          <p:cNvPr id="3" name="Content Placeholder 2">
            <a:extLst>
              <a:ext uri="{FF2B5EF4-FFF2-40B4-BE49-F238E27FC236}">
                <a16:creationId xmlns:a16="http://schemas.microsoft.com/office/drawing/2014/main" id="{A0A597FF-C0ED-48F8-BB9E-DE0606ECE8C2}"/>
              </a:ext>
            </a:extLst>
          </p:cNvPr>
          <p:cNvSpPr>
            <a:spLocks noGrp="1"/>
          </p:cNvSpPr>
          <p:nvPr>
            <p:ph idx="1"/>
          </p:nvPr>
        </p:nvSpPr>
        <p:spPr>
          <a:xfrm>
            <a:off x="609600" y="2365513"/>
            <a:ext cx="10972800" cy="2126973"/>
          </a:xfrm>
        </p:spPr>
        <p:txBody>
          <a:bodyPr/>
          <a:lstStyle/>
          <a:p>
            <a:pPr marL="0" indent="0">
              <a:buNone/>
            </a:pPr>
            <a:r>
              <a:rPr lang="en-GB" b="0" i="0" dirty="0">
                <a:solidFill>
                  <a:srgbClr val="333333"/>
                </a:solidFill>
                <a:effectLst/>
                <a:latin typeface="interfaceregular"/>
              </a:rPr>
              <a:t>“they live in the area (to which the estimate will apply), you know them, they know you, you have had contact with them in the last 2 years, and you could get in touch with them if needed.”</a:t>
            </a:r>
          </a:p>
          <a:p>
            <a:endParaRPr lang="en-GB" b="0" i="0" dirty="0">
              <a:solidFill>
                <a:srgbClr val="333333"/>
              </a:solidFill>
              <a:effectLst/>
              <a:latin typeface="interfaceregular"/>
            </a:endParaRPr>
          </a:p>
          <a:p>
            <a:endParaRPr lang="en-GB" dirty="0"/>
          </a:p>
        </p:txBody>
      </p:sp>
      <p:sp>
        <p:nvSpPr>
          <p:cNvPr id="4" name="CasellaDiTesto 3">
            <a:extLst>
              <a:ext uri="{FF2B5EF4-FFF2-40B4-BE49-F238E27FC236}">
                <a16:creationId xmlns:a16="http://schemas.microsoft.com/office/drawing/2014/main" id="{B75989B4-FE23-4F6A-87D0-F5FB2A8E572C}"/>
              </a:ext>
            </a:extLst>
          </p:cNvPr>
          <p:cNvSpPr txBox="1"/>
          <p:nvPr/>
        </p:nvSpPr>
        <p:spPr>
          <a:xfrm>
            <a:off x="829732" y="4794030"/>
            <a:ext cx="9990667" cy="646331"/>
          </a:xfrm>
          <a:prstGeom prst="rect">
            <a:avLst/>
          </a:prstGeom>
          <a:noFill/>
        </p:spPr>
        <p:txBody>
          <a:bodyPr wrap="square" rtlCol="0">
            <a:spAutoFit/>
          </a:bodyPr>
          <a:lstStyle/>
          <a:p>
            <a:r>
              <a:rPr lang="en-GB" dirty="0" err="1"/>
              <a:t>Killworth</a:t>
            </a:r>
            <a:r>
              <a:rPr lang="en-GB" dirty="0"/>
              <a:t> PD, McCarty C, Bernard HR, et al. Estimation of seroprevalence, rape, and homelessness in the United States using a social network approach. </a:t>
            </a:r>
            <a:r>
              <a:rPr lang="en-GB" i="1" dirty="0"/>
              <a:t>Eval Rev</a:t>
            </a:r>
            <a:r>
              <a:rPr lang="en-GB" dirty="0"/>
              <a:t> 1998;22:289–308 </a:t>
            </a:r>
          </a:p>
        </p:txBody>
      </p:sp>
    </p:spTree>
    <p:extLst>
      <p:ext uri="{BB962C8B-B14F-4D97-AF65-F5344CB8AC3E}">
        <p14:creationId xmlns:p14="http://schemas.microsoft.com/office/powerpoint/2010/main" val="3451872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98E1D-D168-4A70-8D8A-B752347D93E3}"/>
              </a:ext>
            </a:extLst>
          </p:cNvPr>
          <p:cNvSpPr>
            <a:spLocks noGrp="1"/>
          </p:cNvSpPr>
          <p:nvPr>
            <p:ph type="title"/>
          </p:nvPr>
        </p:nvSpPr>
        <p:spPr/>
        <p:txBody>
          <a:bodyPr>
            <a:noAutofit/>
          </a:bodyPr>
          <a:lstStyle/>
          <a:p>
            <a:r>
              <a:rPr lang="en-GB" sz="3000" dirty="0"/>
              <a:t>Component of the NSUM calculation (2)</a:t>
            </a:r>
            <a:br>
              <a:rPr lang="en-GB" sz="3000" dirty="0"/>
            </a:br>
            <a:r>
              <a:rPr lang="en-GB" sz="3000" b="1" dirty="0"/>
              <a:t>The summation method</a:t>
            </a:r>
          </a:p>
        </p:txBody>
      </p:sp>
      <p:sp>
        <p:nvSpPr>
          <p:cNvPr id="4" name="Text Placeholder 3">
            <a:extLst>
              <a:ext uri="{FF2B5EF4-FFF2-40B4-BE49-F238E27FC236}">
                <a16:creationId xmlns:a16="http://schemas.microsoft.com/office/drawing/2014/main" id="{E5D5C898-3D6E-41D2-84C9-A673B1A51600}"/>
              </a:ext>
            </a:extLst>
          </p:cNvPr>
          <p:cNvSpPr>
            <a:spLocks noGrp="1"/>
          </p:cNvSpPr>
          <p:nvPr>
            <p:ph idx="1"/>
          </p:nvPr>
        </p:nvSpPr>
        <p:spPr>
          <a:xfrm>
            <a:off x="609600" y="1600201"/>
            <a:ext cx="10972800" cy="1508759"/>
          </a:xfrm>
        </p:spPr>
        <p:txBody>
          <a:bodyPr>
            <a:normAutofit/>
          </a:bodyPr>
          <a:lstStyle/>
          <a:p>
            <a:r>
              <a:rPr lang="en-GB" dirty="0"/>
              <a:t>Respondents are asked to enumerate the people they know in a list of specific relationship types or categories.</a:t>
            </a:r>
          </a:p>
        </p:txBody>
      </p:sp>
      <p:sp>
        <p:nvSpPr>
          <p:cNvPr id="3" name="Freccia in giù 2">
            <a:extLst>
              <a:ext uri="{FF2B5EF4-FFF2-40B4-BE49-F238E27FC236}">
                <a16:creationId xmlns:a16="http://schemas.microsoft.com/office/drawing/2014/main" id="{297C915A-A51E-46E7-84AE-C2A629F10D84}"/>
              </a:ext>
            </a:extLst>
          </p:cNvPr>
          <p:cNvSpPr/>
          <p:nvPr/>
        </p:nvSpPr>
        <p:spPr>
          <a:xfrm>
            <a:off x="5708469" y="2860766"/>
            <a:ext cx="992777" cy="11887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CasellaDiTesto 5">
            <a:extLst>
              <a:ext uri="{FF2B5EF4-FFF2-40B4-BE49-F238E27FC236}">
                <a16:creationId xmlns:a16="http://schemas.microsoft.com/office/drawing/2014/main" id="{1C6DCD60-FC55-4F81-ACC6-D41ED202FFF8}"/>
              </a:ext>
            </a:extLst>
          </p:cNvPr>
          <p:cNvSpPr txBox="1"/>
          <p:nvPr/>
        </p:nvSpPr>
        <p:spPr>
          <a:xfrm>
            <a:off x="3396343" y="4049486"/>
            <a:ext cx="6521914" cy="1200329"/>
          </a:xfrm>
          <a:prstGeom prst="rect">
            <a:avLst/>
          </a:prstGeom>
          <a:noFill/>
        </p:spPr>
        <p:txBody>
          <a:bodyPr wrap="none" rtlCol="0">
            <a:spAutoFit/>
          </a:bodyPr>
          <a:lstStyle/>
          <a:p>
            <a:pPr marL="285750" indent="-285750">
              <a:buFontTx/>
              <a:buChar char="-"/>
            </a:pPr>
            <a:r>
              <a:rPr lang="en-GB" dirty="0"/>
              <a:t>easier for respondents to provide accurate answers</a:t>
            </a:r>
          </a:p>
          <a:p>
            <a:pPr marL="285750" indent="-285750">
              <a:buFontTx/>
              <a:buChar char="-"/>
            </a:pPr>
            <a:r>
              <a:rPr lang="en-GB" dirty="0"/>
              <a:t> it does not require data for populations of known size.</a:t>
            </a:r>
          </a:p>
          <a:p>
            <a:pPr marL="285750" indent="-285750">
              <a:buFontTx/>
              <a:buChar char="-"/>
            </a:pPr>
            <a:r>
              <a:rPr lang="en-GB" dirty="0"/>
              <a:t>Difficult to construct a list of perfectly mutually exclusive groups </a:t>
            </a:r>
          </a:p>
          <a:p>
            <a:endParaRPr lang="en-GB" dirty="0"/>
          </a:p>
        </p:txBody>
      </p:sp>
    </p:spTree>
    <p:extLst>
      <p:ext uri="{BB962C8B-B14F-4D97-AF65-F5344CB8AC3E}">
        <p14:creationId xmlns:p14="http://schemas.microsoft.com/office/powerpoint/2010/main" val="743965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val 17">
            <a:extLst>
              <a:ext uri="{FF2B5EF4-FFF2-40B4-BE49-F238E27FC236}">
                <a16:creationId xmlns:a16="http://schemas.microsoft.com/office/drawing/2014/main" id="{36AF0910-9BAC-4227-BC85-1700F4FCE237}"/>
              </a:ext>
            </a:extLst>
          </p:cNvPr>
          <p:cNvSpPr/>
          <p:nvPr/>
        </p:nvSpPr>
        <p:spPr>
          <a:xfrm>
            <a:off x="5260839" y="3315682"/>
            <a:ext cx="732623" cy="707071"/>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Oval 20">
            <a:extLst>
              <a:ext uri="{FF2B5EF4-FFF2-40B4-BE49-F238E27FC236}">
                <a16:creationId xmlns:a16="http://schemas.microsoft.com/office/drawing/2014/main" id="{AC5D20D3-CE96-4A2C-93F7-325E64374F46}"/>
              </a:ext>
            </a:extLst>
          </p:cNvPr>
          <p:cNvSpPr/>
          <p:nvPr/>
        </p:nvSpPr>
        <p:spPr>
          <a:xfrm>
            <a:off x="7216385" y="4335706"/>
            <a:ext cx="797317" cy="664367"/>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Oval 19">
            <a:extLst>
              <a:ext uri="{FF2B5EF4-FFF2-40B4-BE49-F238E27FC236}">
                <a16:creationId xmlns:a16="http://schemas.microsoft.com/office/drawing/2014/main" id="{4FE0AA4F-0F6B-48CF-A731-20A5E0F4F550}"/>
              </a:ext>
            </a:extLst>
          </p:cNvPr>
          <p:cNvSpPr/>
          <p:nvPr/>
        </p:nvSpPr>
        <p:spPr>
          <a:xfrm>
            <a:off x="6731115" y="2813513"/>
            <a:ext cx="883072" cy="69648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Ovale 3">
            <a:extLst>
              <a:ext uri="{FF2B5EF4-FFF2-40B4-BE49-F238E27FC236}">
                <a16:creationId xmlns:a16="http://schemas.microsoft.com/office/drawing/2014/main" id="{113768CF-051F-4F78-9642-5D1A3844D03C}"/>
              </a:ext>
            </a:extLst>
          </p:cNvPr>
          <p:cNvSpPr/>
          <p:nvPr/>
        </p:nvSpPr>
        <p:spPr>
          <a:xfrm>
            <a:off x="7733553" y="3054798"/>
            <a:ext cx="482295" cy="524543"/>
          </a:xfrm>
          <a:prstGeom prst="ellipse">
            <a:avLst/>
          </a:prstGeom>
          <a:solidFill>
            <a:srgbClr val="FFFF00"/>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e 24">
            <a:extLst>
              <a:ext uri="{FF2B5EF4-FFF2-40B4-BE49-F238E27FC236}">
                <a16:creationId xmlns:a16="http://schemas.microsoft.com/office/drawing/2014/main" id="{2D6B9ABF-8319-4539-A8A5-F0C96F71DE0D}"/>
              </a:ext>
            </a:extLst>
          </p:cNvPr>
          <p:cNvSpPr/>
          <p:nvPr/>
        </p:nvSpPr>
        <p:spPr>
          <a:xfrm>
            <a:off x="3948206" y="3727291"/>
            <a:ext cx="629615" cy="634444"/>
          </a:xfrm>
          <a:prstGeom prst="ellipse">
            <a:avLst/>
          </a:prstGeom>
          <a:solidFill>
            <a:srgbClr val="FFFF00"/>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 name="Rettangolo 4">
                <a:extLst>
                  <a:ext uri="{FF2B5EF4-FFF2-40B4-BE49-F238E27FC236}">
                    <a16:creationId xmlns:a16="http://schemas.microsoft.com/office/drawing/2014/main" id="{08A561B2-333A-419F-9819-7512ED3747C6}"/>
                  </a:ext>
                </a:extLst>
              </p:cNvPr>
              <p:cNvSpPr/>
              <p:nvPr/>
            </p:nvSpPr>
            <p:spPr>
              <a:xfrm>
                <a:off x="3347461" y="2648441"/>
                <a:ext cx="4946482" cy="28532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GB" sz="6000" i="1">
                              <a:latin typeface="Cambria Math" panose="02040503050406030204" pitchFamily="18" charset="0"/>
                            </a:rPr>
                          </m:ctrlPr>
                        </m:sSubPr>
                        <m:e>
                          <m:limUpp>
                            <m:limUppPr>
                              <m:ctrlPr>
                                <a:rPr lang="en-GB" sz="6000" i="1">
                                  <a:latin typeface="Cambria Math" panose="02040503050406030204" pitchFamily="18" charset="0"/>
                                </a:rPr>
                              </m:ctrlPr>
                            </m:limUppPr>
                            <m:e>
                              <m:r>
                                <a:rPr lang="en-US" sz="6000">
                                  <a:latin typeface="Cambria Math" panose="02040503050406030204" pitchFamily="18" charset="0"/>
                                </a:rPr>
                                <m:t>𝒆</m:t>
                              </m:r>
                            </m:e>
                            <m:lim>
                              <m:r>
                                <a:rPr lang="en-US" sz="6000">
                                  <a:latin typeface="Cambria Math" panose="02040503050406030204" pitchFamily="18" charset="0"/>
                                </a:rPr>
                                <m:t>^</m:t>
                              </m:r>
                            </m:lim>
                          </m:limUpp>
                        </m:e>
                        <m:sub>
                          <m:r>
                            <a:rPr lang="en-US" sz="6000">
                              <a:latin typeface="Cambria Math" panose="02040503050406030204" pitchFamily="18" charset="0"/>
                            </a:rPr>
                            <m:t>𝒌</m:t>
                          </m:r>
                        </m:sub>
                      </m:sSub>
                      <m:r>
                        <a:rPr lang="en-US" sz="6000">
                          <a:latin typeface="Cambria Math" panose="02040503050406030204" pitchFamily="18" charset="0"/>
                        </a:rPr>
                        <m:t>=</m:t>
                      </m:r>
                      <m:r>
                        <a:rPr lang="en-US" sz="6000">
                          <a:latin typeface="Cambria Math" panose="02040503050406030204" pitchFamily="18" charset="0"/>
                        </a:rPr>
                        <m:t>𝑻</m:t>
                      </m:r>
                      <m:f>
                        <m:fPr>
                          <m:ctrlPr>
                            <a:rPr lang="en-GB" sz="6000" i="1">
                              <a:latin typeface="Cambria Math" panose="02040503050406030204" pitchFamily="18" charset="0"/>
                            </a:rPr>
                          </m:ctrlPr>
                        </m:fPr>
                        <m:num>
                          <m:nary>
                            <m:naryPr>
                              <m:chr m:val="∑"/>
                              <m:limLoc m:val="subSup"/>
                              <m:grow m:val="on"/>
                              <m:supHide m:val="on"/>
                              <m:ctrlPr>
                                <a:rPr lang="en-GB" sz="6000" i="1">
                                  <a:latin typeface="Cambria Math" panose="02040503050406030204" pitchFamily="18" charset="0"/>
                                </a:rPr>
                              </m:ctrlPr>
                            </m:naryPr>
                            <m:sub>
                              <m:r>
                                <a:rPr lang="en-US" sz="6000">
                                  <a:latin typeface="Cambria Math" panose="02040503050406030204" pitchFamily="18" charset="0"/>
                                </a:rPr>
                                <m:t>𝒊</m:t>
                              </m:r>
                            </m:sub>
                            <m:sup/>
                            <m:e>
                              <m:sSub>
                                <m:sSubPr>
                                  <m:ctrlPr>
                                    <a:rPr lang="en-GB" sz="6000" i="1">
                                      <a:latin typeface="Cambria Math" panose="02040503050406030204" pitchFamily="18" charset="0"/>
                                    </a:rPr>
                                  </m:ctrlPr>
                                </m:sSubPr>
                                <m:e>
                                  <m:r>
                                    <a:rPr lang="en-US" sz="6000">
                                      <a:latin typeface="Cambria Math" panose="02040503050406030204" pitchFamily="18" charset="0"/>
                                    </a:rPr>
                                    <m:t>𝒎</m:t>
                                  </m:r>
                                </m:e>
                                <m:sub>
                                  <m:r>
                                    <a:rPr lang="en-US" sz="6000">
                                      <a:latin typeface="Cambria Math" panose="02040503050406030204" pitchFamily="18" charset="0"/>
                                    </a:rPr>
                                    <m:t>𝒊𝒌</m:t>
                                  </m:r>
                                </m:sub>
                              </m:sSub>
                            </m:e>
                          </m:nary>
                        </m:num>
                        <m:den>
                          <m:nary>
                            <m:naryPr>
                              <m:chr m:val="∑"/>
                              <m:limLoc m:val="subSup"/>
                              <m:grow m:val="on"/>
                              <m:supHide m:val="on"/>
                              <m:ctrlPr>
                                <a:rPr lang="en-GB" sz="6000" i="1">
                                  <a:latin typeface="Cambria Math" panose="02040503050406030204" pitchFamily="18" charset="0"/>
                                </a:rPr>
                              </m:ctrlPr>
                            </m:naryPr>
                            <m:sub>
                              <m:r>
                                <a:rPr lang="en-US" sz="6000">
                                  <a:latin typeface="Cambria Math" panose="02040503050406030204" pitchFamily="18" charset="0"/>
                                </a:rPr>
                                <m:t>𝒊</m:t>
                              </m:r>
                            </m:sub>
                            <m:sup/>
                            <m:e>
                              <m:sSub>
                                <m:sSubPr>
                                  <m:ctrlPr>
                                    <a:rPr lang="en-GB" sz="6000" i="1">
                                      <a:latin typeface="Cambria Math" panose="02040503050406030204" pitchFamily="18" charset="0"/>
                                    </a:rPr>
                                  </m:ctrlPr>
                                </m:sSubPr>
                                <m:e>
                                  <m:limUpp>
                                    <m:limUppPr>
                                      <m:ctrlPr>
                                        <a:rPr lang="en-GB" sz="6000" i="1">
                                          <a:latin typeface="Cambria Math" panose="02040503050406030204" pitchFamily="18" charset="0"/>
                                        </a:rPr>
                                      </m:ctrlPr>
                                    </m:limUppPr>
                                    <m:e>
                                      <m:r>
                                        <a:rPr lang="en-US" sz="6000">
                                          <a:latin typeface="Cambria Math" panose="02040503050406030204" pitchFamily="18" charset="0"/>
                                        </a:rPr>
                                        <m:t>𝒄</m:t>
                                      </m:r>
                                    </m:e>
                                    <m:lim>
                                      <m:r>
                                        <a:rPr lang="en-US" sz="6000">
                                          <a:latin typeface="Cambria Math" panose="02040503050406030204" pitchFamily="18" charset="0"/>
                                        </a:rPr>
                                        <m:t>^</m:t>
                                      </m:r>
                                    </m:lim>
                                  </m:limUpp>
                                </m:e>
                                <m:sub>
                                  <m:r>
                                    <a:rPr lang="en-US" sz="6000">
                                      <a:latin typeface="Cambria Math" panose="02040503050406030204" pitchFamily="18" charset="0"/>
                                    </a:rPr>
                                    <m:t>𝒊</m:t>
                                  </m:r>
                                </m:sub>
                              </m:sSub>
                            </m:e>
                          </m:nary>
                        </m:den>
                      </m:f>
                    </m:oMath>
                  </m:oMathPara>
                </a14:m>
                <a:endParaRPr lang="en-GB" sz="6000" dirty="0"/>
              </a:p>
            </p:txBody>
          </p:sp>
        </mc:Choice>
        <mc:Fallback xmlns="">
          <p:sp>
            <p:nvSpPr>
              <p:cNvPr id="5" name="Rettangolo 4">
                <a:extLst>
                  <a:ext uri="{FF2B5EF4-FFF2-40B4-BE49-F238E27FC236}">
                    <a16:creationId xmlns:a16="http://schemas.microsoft.com/office/drawing/2014/main" id="{08A561B2-333A-419F-9819-7512ED3747C6}"/>
                  </a:ext>
                </a:extLst>
              </p:cNvPr>
              <p:cNvSpPr>
                <a:spLocks noRot="1" noChangeAspect="1" noMove="1" noResize="1" noEditPoints="1" noAdjustHandles="1" noChangeArrowheads="1" noChangeShapeType="1" noTextEdit="1"/>
              </p:cNvSpPr>
              <p:nvPr/>
            </p:nvSpPr>
            <p:spPr>
              <a:xfrm>
                <a:off x="3347461" y="2648441"/>
                <a:ext cx="4946482" cy="2853217"/>
              </a:xfrm>
              <a:prstGeom prst="rect">
                <a:avLst/>
              </a:prstGeom>
              <a:blipFill>
                <a:blip r:embed="rId3"/>
                <a:stretch>
                  <a:fillRect/>
                </a:stretch>
              </a:blipFill>
            </p:spPr>
            <p:txBody>
              <a:bodyPr/>
              <a:lstStyle/>
              <a:p>
                <a:r>
                  <a:rPr lang="en-GB">
                    <a:noFill/>
                  </a:rPr>
                  <a:t> </a:t>
                </a:r>
              </a:p>
            </p:txBody>
          </p:sp>
        </mc:Fallback>
      </mc:AlternateContent>
      <p:sp>
        <p:nvSpPr>
          <p:cNvPr id="2" name="Title 1">
            <a:extLst>
              <a:ext uri="{FF2B5EF4-FFF2-40B4-BE49-F238E27FC236}">
                <a16:creationId xmlns:a16="http://schemas.microsoft.com/office/drawing/2014/main" id="{5B2EAD74-AB9B-4920-A4C3-B80747A7354C}"/>
              </a:ext>
            </a:extLst>
          </p:cNvPr>
          <p:cNvSpPr>
            <a:spLocks noGrp="1"/>
          </p:cNvSpPr>
          <p:nvPr>
            <p:ph type="title"/>
          </p:nvPr>
        </p:nvSpPr>
        <p:spPr>
          <a:xfrm>
            <a:off x="609600" y="165072"/>
            <a:ext cx="10972800" cy="1143000"/>
          </a:xfrm>
        </p:spPr>
        <p:txBody>
          <a:bodyPr/>
          <a:lstStyle/>
          <a:p>
            <a:r>
              <a:rPr lang="en-GB" dirty="0"/>
              <a:t>Our NSUM approach (1)</a:t>
            </a:r>
          </a:p>
        </p:txBody>
      </p:sp>
      <p:sp>
        <p:nvSpPr>
          <p:cNvPr id="8" name="TextBox 7">
            <a:extLst>
              <a:ext uri="{FF2B5EF4-FFF2-40B4-BE49-F238E27FC236}">
                <a16:creationId xmlns:a16="http://schemas.microsoft.com/office/drawing/2014/main" id="{DE804730-5D31-4BF9-AFCA-12F5B84A3359}"/>
              </a:ext>
            </a:extLst>
          </p:cNvPr>
          <p:cNvSpPr txBox="1"/>
          <p:nvPr/>
        </p:nvSpPr>
        <p:spPr>
          <a:xfrm>
            <a:off x="8215848" y="5189360"/>
            <a:ext cx="2957092" cy="646331"/>
          </a:xfrm>
          <a:prstGeom prst="rect">
            <a:avLst/>
          </a:prstGeom>
          <a:noFill/>
        </p:spPr>
        <p:txBody>
          <a:bodyPr wrap="square" rtlCol="0">
            <a:spAutoFit/>
          </a:bodyPr>
          <a:lstStyle/>
          <a:p>
            <a:r>
              <a:rPr lang="en-GB" dirty="0"/>
              <a:t>the estimated personal network size of the person </a:t>
            </a:r>
            <a:r>
              <a:rPr lang="en-GB" i="1" dirty="0" err="1"/>
              <a:t>i</a:t>
            </a:r>
            <a:endParaRPr lang="en-GB" dirty="0"/>
          </a:p>
        </p:txBody>
      </p:sp>
      <p:sp>
        <p:nvSpPr>
          <p:cNvPr id="9" name="TextBox 8">
            <a:extLst>
              <a:ext uri="{FF2B5EF4-FFF2-40B4-BE49-F238E27FC236}">
                <a16:creationId xmlns:a16="http://schemas.microsoft.com/office/drawing/2014/main" id="{A494E6B7-4551-4959-8C0A-9162AE95269F}"/>
              </a:ext>
            </a:extLst>
          </p:cNvPr>
          <p:cNvSpPr txBox="1"/>
          <p:nvPr/>
        </p:nvSpPr>
        <p:spPr>
          <a:xfrm>
            <a:off x="1329655" y="4654527"/>
            <a:ext cx="2862231" cy="646331"/>
          </a:xfrm>
          <a:prstGeom prst="rect">
            <a:avLst/>
          </a:prstGeom>
          <a:noFill/>
        </p:spPr>
        <p:txBody>
          <a:bodyPr wrap="square">
            <a:spAutoFit/>
          </a:bodyPr>
          <a:lstStyle/>
          <a:p>
            <a:r>
              <a:rPr lang="en-GB" dirty="0">
                <a:latin typeface="+mj-lt"/>
              </a:rPr>
              <a:t>the estimated size of the hidden population </a:t>
            </a:r>
            <a:r>
              <a:rPr lang="en-GB" i="1" dirty="0">
                <a:latin typeface="+mj-lt"/>
              </a:rPr>
              <a:t>k</a:t>
            </a:r>
            <a:endParaRPr lang="it-IT" i="1" dirty="0">
              <a:latin typeface="+mj-lt"/>
            </a:endParaRPr>
          </a:p>
        </p:txBody>
      </p:sp>
      <p:sp>
        <p:nvSpPr>
          <p:cNvPr id="10" name="TextBox 9">
            <a:extLst>
              <a:ext uri="{FF2B5EF4-FFF2-40B4-BE49-F238E27FC236}">
                <a16:creationId xmlns:a16="http://schemas.microsoft.com/office/drawing/2014/main" id="{108D3755-0EB4-4B02-8348-C62F75A60EBA}"/>
              </a:ext>
            </a:extLst>
          </p:cNvPr>
          <p:cNvSpPr txBox="1"/>
          <p:nvPr/>
        </p:nvSpPr>
        <p:spPr>
          <a:xfrm>
            <a:off x="2680679" y="2163678"/>
            <a:ext cx="3093611" cy="646331"/>
          </a:xfrm>
          <a:prstGeom prst="rect">
            <a:avLst/>
          </a:prstGeom>
          <a:noFill/>
        </p:spPr>
        <p:txBody>
          <a:bodyPr wrap="square">
            <a:spAutoFit/>
          </a:bodyPr>
          <a:lstStyle/>
          <a:p>
            <a:r>
              <a:rPr lang="en-GB" dirty="0"/>
              <a:t>size of the general population</a:t>
            </a:r>
            <a:br>
              <a:rPr lang="en-GB" dirty="0"/>
            </a:br>
            <a:endParaRPr lang="it-IT" dirty="0"/>
          </a:p>
        </p:txBody>
      </p:sp>
      <p:sp>
        <p:nvSpPr>
          <p:cNvPr id="11" name="TextBox 10">
            <a:extLst>
              <a:ext uri="{FF2B5EF4-FFF2-40B4-BE49-F238E27FC236}">
                <a16:creationId xmlns:a16="http://schemas.microsoft.com/office/drawing/2014/main" id="{CC5121BB-A180-49C0-B55A-0E5D6654301B}"/>
              </a:ext>
            </a:extLst>
          </p:cNvPr>
          <p:cNvSpPr txBox="1"/>
          <p:nvPr/>
        </p:nvSpPr>
        <p:spPr>
          <a:xfrm>
            <a:off x="8172118" y="2070914"/>
            <a:ext cx="3653891" cy="646331"/>
          </a:xfrm>
          <a:prstGeom prst="rect">
            <a:avLst/>
          </a:prstGeom>
          <a:noFill/>
        </p:spPr>
        <p:txBody>
          <a:bodyPr wrap="square">
            <a:spAutoFit/>
          </a:bodyPr>
          <a:lstStyle/>
          <a:p>
            <a:r>
              <a:rPr lang="en-GB" dirty="0"/>
              <a:t>the number of people in the hidden population k known by person </a:t>
            </a:r>
            <a:r>
              <a:rPr lang="en-GB" dirty="0" err="1"/>
              <a:t>i</a:t>
            </a:r>
            <a:endParaRPr lang="it-IT" dirty="0"/>
          </a:p>
        </p:txBody>
      </p:sp>
      <p:sp>
        <p:nvSpPr>
          <p:cNvPr id="16" name="Oval 15">
            <a:extLst>
              <a:ext uri="{FF2B5EF4-FFF2-40B4-BE49-F238E27FC236}">
                <a16:creationId xmlns:a16="http://schemas.microsoft.com/office/drawing/2014/main" id="{39BD8AB4-7406-4280-94F9-0A9B2E0D4BBF}"/>
              </a:ext>
            </a:extLst>
          </p:cNvPr>
          <p:cNvSpPr/>
          <p:nvPr/>
        </p:nvSpPr>
        <p:spPr>
          <a:xfrm>
            <a:off x="3599795" y="3441683"/>
            <a:ext cx="592091" cy="64633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7" name="Straight Connector 16">
            <a:extLst>
              <a:ext uri="{FF2B5EF4-FFF2-40B4-BE49-F238E27FC236}">
                <a16:creationId xmlns:a16="http://schemas.microsoft.com/office/drawing/2014/main" id="{7978AEEE-E075-49CA-A8E9-049C80EB5273}"/>
              </a:ext>
            </a:extLst>
          </p:cNvPr>
          <p:cNvCxnSpPr>
            <a:cxnSpLocks/>
            <a:stCxn id="16" idx="2"/>
          </p:cNvCxnSpPr>
          <p:nvPr/>
        </p:nvCxnSpPr>
        <p:spPr>
          <a:xfrm flipH="1">
            <a:off x="2432627" y="3764849"/>
            <a:ext cx="1167168" cy="95483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E874B10-60C1-46F2-A1E5-C63D9CC2F3CC}"/>
              </a:ext>
            </a:extLst>
          </p:cNvPr>
          <p:cNvCxnSpPr>
            <a:cxnSpLocks/>
          </p:cNvCxnSpPr>
          <p:nvPr/>
        </p:nvCxnSpPr>
        <p:spPr>
          <a:xfrm>
            <a:off x="4637775" y="2516424"/>
            <a:ext cx="989376" cy="7644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545045B-B25E-4C9B-9E2F-3861A6AD19B9}"/>
              </a:ext>
            </a:extLst>
          </p:cNvPr>
          <p:cNvCxnSpPr>
            <a:cxnSpLocks/>
          </p:cNvCxnSpPr>
          <p:nvPr/>
        </p:nvCxnSpPr>
        <p:spPr>
          <a:xfrm flipV="1">
            <a:off x="7414493" y="2458894"/>
            <a:ext cx="1219306" cy="4351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E0EBFE2-59E2-47C9-BC18-E68F49878F4E}"/>
              </a:ext>
            </a:extLst>
          </p:cNvPr>
          <p:cNvCxnSpPr>
            <a:cxnSpLocks/>
          </p:cNvCxnSpPr>
          <p:nvPr/>
        </p:nvCxnSpPr>
        <p:spPr>
          <a:xfrm flipV="1">
            <a:off x="7894772" y="4461981"/>
            <a:ext cx="1230066" cy="175402"/>
          </a:xfrm>
          <a:prstGeom prst="line">
            <a:avLst/>
          </a:prstGeom>
          <a:ln>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7" name="CasellaDiTesto 6">
            <a:extLst>
              <a:ext uri="{FF2B5EF4-FFF2-40B4-BE49-F238E27FC236}">
                <a16:creationId xmlns:a16="http://schemas.microsoft.com/office/drawing/2014/main" id="{23B97C9B-D5B8-4B43-9D98-A96AA8C8FA0A}"/>
              </a:ext>
            </a:extLst>
          </p:cNvPr>
          <p:cNvSpPr txBox="1"/>
          <p:nvPr/>
        </p:nvSpPr>
        <p:spPr>
          <a:xfrm>
            <a:off x="5820702" y="1297566"/>
            <a:ext cx="3093610" cy="646331"/>
          </a:xfrm>
          <a:prstGeom prst="rect">
            <a:avLst/>
          </a:prstGeom>
          <a:noFill/>
          <a:ln>
            <a:solidFill>
              <a:srgbClr val="92D050"/>
            </a:solidFill>
          </a:ln>
        </p:spPr>
        <p:txBody>
          <a:bodyPr wrap="square" rtlCol="0">
            <a:spAutoFit/>
          </a:bodyPr>
          <a:lstStyle/>
          <a:p>
            <a:r>
              <a:rPr lang="en-GB" dirty="0"/>
              <a:t>Resampled from a binomial random variable</a:t>
            </a:r>
          </a:p>
        </p:txBody>
      </p:sp>
      <p:cxnSp>
        <p:nvCxnSpPr>
          <p:cNvPr id="15" name="Connettore 2 14">
            <a:extLst>
              <a:ext uri="{FF2B5EF4-FFF2-40B4-BE49-F238E27FC236}">
                <a16:creationId xmlns:a16="http://schemas.microsoft.com/office/drawing/2014/main" id="{D75E1F30-48EC-4956-83C5-0248145DCADE}"/>
              </a:ext>
            </a:extLst>
          </p:cNvPr>
          <p:cNvCxnSpPr>
            <a:cxnSpLocks/>
          </p:cNvCxnSpPr>
          <p:nvPr/>
        </p:nvCxnSpPr>
        <p:spPr>
          <a:xfrm flipV="1">
            <a:off x="7216385" y="1989867"/>
            <a:ext cx="88738" cy="820142"/>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29" name="CasellaDiTesto 28">
            <a:extLst>
              <a:ext uri="{FF2B5EF4-FFF2-40B4-BE49-F238E27FC236}">
                <a16:creationId xmlns:a16="http://schemas.microsoft.com/office/drawing/2014/main" id="{00511F12-5CD5-4BF3-870F-F3289098A4E5}"/>
              </a:ext>
            </a:extLst>
          </p:cNvPr>
          <p:cNvSpPr txBox="1"/>
          <p:nvPr/>
        </p:nvSpPr>
        <p:spPr>
          <a:xfrm>
            <a:off x="9163579" y="4073357"/>
            <a:ext cx="1698766" cy="646331"/>
          </a:xfrm>
          <a:prstGeom prst="rect">
            <a:avLst/>
          </a:prstGeom>
          <a:noFill/>
          <a:ln>
            <a:solidFill>
              <a:schemeClr val="accent2">
                <a:lumMod val="40000"/>
                <a:lumOff val="60000"/>
              </a:schemeClr>
            </a:solidFill>
          </a:ln>
        </p:spPr>
        <p:txBody>
          <a:bodyPr wrap="square" rtlCol="0">
            <a:spAutoFit/>
          </a:bodyPr>
          <a:lstStyle/>
          <a:p>
            <a:r>
              <a:rPr lang="en-GB" dirty="0"/>
              <a:t>Partially unknown</a:t>
            </a:r>
          </a:p>
        </p:txBody>
      </p:sp>
      <p:cxnSp>
        <p:nvCxnSpPr>
          <p:cNvPr id="32" name="Connettore diritto 31">
            <a:extLst>
              <a:ext uri="{FF2B5EF4-FFF2-40B4-BE49-F238E27FC236}">
                <a16:creationId xmlns:a16="http://schemas.microsoft.com/office/drawing/2014/main" id="{B655240E-7E3B-4795-B36E-BDDA102EEB84}"/>
              </a:ext>
            </a:extLst>
          </p:cNvPr>
          <p:cNvCxnSpPr/>
          <p:nvPr/>
        </p:nvCxnSpPr>
        <p:spPr>
          <a:xfrm>
            <a:off x="7733553" y="5000073"/>
            <a:ext cx="482295" cy="624035"/>
          </a:xfrm>
          <a:prstGeom prst="line">
            <a:avLst/>
          </a:prstGeom>
        </p:spPr>
        <p:style>
          <a:lnRef idx="1">
            <a:schemeClr val="accent1"/>
          </a:lnRef>
          <a:fillRef idx="0">
            <a:schemeClr val="accent1"/>
          </a:fillRef>
          <a:effectRef idx="0">
            <a:schemeClr val="accent1"/>
          </a:effectRef>
          <a:fontRef idx="minor">
            <a:schemeClr val="tx1"/>
          </a:fontRef>
        </p:style>
      </p:cxnSp>
      <p:sp>
        <p:nvSpPr>
          <p:cNvPr id="34" name="CasellaDiTesto 33">
            <a:extLst>
              <a:ext uri="{FF2B5EF4-FFF2-40B4-BE49-F238E27FC236}">
                <a16:creationId xmlns:a16="http://schemas.microsoft.com/office/drawing/2014/main" id="{9EC904A1-5F94-45A8-984D-AB961FC93E35}"/>
              </a:ext>
            </a:extLst>
          </p:cNvPr>
          <p:cNvSpPr txBox="1"/>
          <p:nvPr/>
        </p:nvSpPr>
        <p:spPr>
          <a:xfrm>
            <a:off x="9728049" y="2715517"/>
            <a:ext cx="1854351" cy="1200329"/>
          </a:xfrm>
          <a:prstGeom prst="rect">
            <a:avLst/>
          </a:prstGeom>
          <a:noFill/>
          <a:ln>
            <a:solidFill>
              <a:srgbClr val="92D050"/>
            </a:solidFill>
          </a:ln>
        </p:spPr>
        <p:txBody>
          <a:bodyPr wrap="square" rtlCol="0">
            <a:spAutoFit/>
          </a:bodyPr>
          <a:lstStyle/>
          <a:p>
            <a:r>
              <a:rPr lang="en-GB" dirty="0"/>
              <a:t>Stratification according to gender, age, region</a:t>
            </a:r>
          </a:p>
        </p:txBody>
      </p:sp>
      <p:cxnSp>
        <p:nvCxnSpPr>
          <p:cNvPr id="36" name="Connettore 2 35">
            <a:extLst>
              <a:ext uri="{FF2B5EF4-FFF2-40B4-BE49-F238E27FC236}">
                <a16:creationId xmlns:a16="http://schemas.microsoft.com/office/drawing/2014/main" id="{2C5B4926-A49D-44A0-B504-B599CCDE996A}"/>
              </a:ext>
            </a:extLst>
          </p:cNvPr>
          <p:cNvCxnSpPr/>
          <p:nvPr/>
        </p:nvCxnSpPr>
        <p:spPr>
          <a:xfrm flipH="1">
            <a:off x="4703759" y="4073357"/>
            <a:ext cx="861191" cy="1238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Connettore 2 36">
            <a:extLst>
              <a:ext uri="{FF2B5EF4-FFF2-40B4-BE49-F238E27FC236}">
                <a16:creationId xmlns:a16="http://schemas.microsoft.com/office/drawing/2014/main" id="{FD3C5C9B-C818-498E-84DF-7BF14F294F04}"/>
              </a:ext>
            </a:extLst>
          </p:cNvPr>
          <p:cNvCxnSpPr>
            <a:cxnSpLocks/>
          </p:cNvCxnSpPr>
          <p:nvPr/>
        </p:nvCxnSpPr>
        <p:spPr>
          <a:xfrm>
            <a:off x="7368785" y="2962409"/>
            <a:ext cx="2320287" cy="92389"/>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39" name="TextBox 7">
            <a:extLst>
              <a:ext uri="{FF2B5EF4-FFF2-40B4-BE49-F238E27FC236}">
                <a16:creationId xmlns:a16="http://schemas.microsoft.com/office/drawing/2014/main" id="{2120437C-0D2D-4E81-BD89-3977C4EFDEDC}"/>
              </a:ext>
            </a:extLst>
          </p:cNvPr>
          <p:cNvSpPr txBox="1"/>
          <p:nvPr/>
        </p:nvSpPr>
        <p:spPr>
          <a:xfrm>
            <a:off x="3138908" y="5324889"/>
            <a:ext cx="2957092" cy="369332"/>
          </a:xfrm>
          <a:prstGeom prst="rect">
            <a:avLst/>
          </a:prstGeom>
          <a:noFill/>
        </p:spPr>
        <p:txBody>
          <a:bodyPr wrap="square" rtlCol="0">
            <a:spAutoFit/>
          </a:bodyPr>
          <a:lstStyle/>
          <a:p>
            <a:r>
              <a:rPr lang="en-GB" dirty="0"/>
              <a:t>Total population</a:t>
            </a:r>
          </a:p>
        </p:txBody>
      </p:sp>
    </p:spTree>
    <p:extLst>
      <p:ext uri="{BB962C8B-B14F-4D97-AF65-F5344CB8AC3E}">
        <p14:creationId xmlns:p14="http://schemas.microsoft.com/office/powerpoint/2010/main" val="135897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9CE11B7C-D4C7-407C-8ECD-E5DC6E708897}"/>
              </a:ext>
            </a:extLst>
          </p:cNvPr>
          <p:cNvSpPr>
            <a:spLocks noGrp="1"/>
          </p:cNvSpPr>
          <p:nvPr>
            <p:ph type="title"/>
          </p:nvPr>
        </p:nvSpPr>
        <p:spPr>
          <a:xfrm>
            <a:off x="609600" y="71755"/>
            <a:ext cx="10972800" cy="1143000"/>
          </a:xfrm>
        </p:spPr>
        <p:txBody>
          <a:bodyPr/>
          <a:lstStyle/>
          <a:p>
            <a:r>
              <a:rPr lang="en-GB" dirty="0"/>
              <a:t>Our NSUM approach (2)</a:t>
            </a:r>
          </a:p>
        </p:txBody>
      </p:sp>
      <p:sp>
        <p:nvSpPr>
          <p:cNvPr id="7" name="Segnaposto testo 6">
            <a:extLst>
              <a:ext uri="{FF2B5EF4-FFF2-40B4-BE49-F238E27FC236}">
                <a16:creationId xmlns:a16="http://schemas.microsoft.com/office/drawing/2014/main" id="{CE9B68C9-35CB-401C-BD3A-239A9A93270F}"/>
              </a:ext>
            </a:extLst>
          </p:cNvPr>
          <p:cNvSpPr>
            <a:spLocks noGrp="1"/>
          </p:cNvSpPr>
          <p:nvPr>
            <p:ph type="body" idx="1"/>
          </p:nvPr>
        </p:nvSpPr>
        <p:spPr>
          <a:xfrm>
            <a:off x="609600" y="894874"/>
            <a:ext cx="5386917" cy="639762"/>
          </a:xfrm>
        </p:spPr>
        <p:txBody>
          <a:bodyPr/>
          <a:lstStyle/>
          <a:p>
            <a:r>
              <a:rPr lang="en-GB" dirty="0"/>
              <a:t>Our approach</a:t>
            </a:r>
          </a:p>
        </p:txBody>
      </p:sp>
      <p:graphicFrame>
        <p:nvGraphicFramePr>
          <p:cNvPr id="4" name="Segnaposto contenuto 3">
            <a:extLst>
              <a:ext uri="{FF2B5EF4-FFF2-40B4-BE49-F238E27FC236}">
                <a16:creationId xmlns:a16="http://schemas.microsoft.com/office/drawing/2014/main" id="{E4495B67-2E36-46AB-9DB7-8A4B46C294AD}"/>
              </a:ext>
            </a:extLst>
          </p:cNvPr>
          <p:cNvGraphicFramePr>
            <a:graphicFrameLocks noGrp="1"/>
          </p:cNvGraphicFramePr>
          <p:nvPr>
            <p:ph sz="half" idx="2"/>
            <p:extLst>
              <p:ext uri="{D42A27DB-BD31-4B8C-83A1-F6EECF244321}">
                <p14:modId xmlns:p14="http://schemas.microsoft.com/office/powerpoint/2010/main" val="2031345465"/>
              </p:ext>
            </p:extLst>
          </p:nvPr>
        </p:nvGraphicFramePr>
        <p:xfrm>
          <a:off x="609600" y="1562418"/>
          <a:ext cx="4095751" cy="4106420"/>
        </p:xfrm>
        <a:graphic>
          <a:graphicData uri="http://schemas.openxmlformats.org/drawingml/2006/table">
            <a:tbl>
              <a:tblPr firstRow="1" bandRow="1">
                <a:tableStyleId>{5C22544A-7EE6-4342-B048-85BDC9FD1C3A}</a:tableStyleId>
              </a:tblPr>
              <a:tblGrid>
                <a:gridCol w="647701">
                  <a:extLst>
                    <a:ext uri="{9D8B030D-6E8A-4147-A177-3AD203B41FA5}">
                      <a16:colId xmlns:a16="http://schemas.microsoft.com/office/drawing/2014/main" val="2430303893"/>
                    </a:ext>
                  </a:extLst>
                </a:gridCol>
                <a:gridCol w="3448050">
                  <a:extLst>
                    <a:ext uri="{9D8B030D-6E8A-4147-A177-3AD203B41FA5}">
                      <a16:colId xmlns:a16="http://schemas.microsoft.com/office/drawing/2014/main" val="83815271"/>
                    </a:ext>
                  </a:extLst>
                </a:gridCol>
              </a:tblGrid>
              <a:tr h="370840">
                <a:tc>
                  <a:txBody>
                    <a:bodyPr/>
                    <a:lstStyle/>
                    <a:p>
                      <a:r>
                        <a:rPr lang="en-GB" dirty="0"/>
                        <a:t>N</a:t>
                      </a:r>
                    </a:p>
                  </a:txBody>
                  <a:tcPr marL="129923" marR="129923">
                    <a:solidFill>
                      <a:schemeClr val="accent2"/>
                    </a:solidFill>
                  </a:tcPr>
                </a:tc>
                <a:tc>
                  <a:txBody>
                    <a:bodyPr/>
                    <a:lstStyle/>
                    <a:p>
                      <a:r>
                        <a:rPr lang="en-GB" dirty="0"/>
                        <a:t>Questions</a:t>
                      </a:r>
                    </a:p>
                  </a:txBody>
                  <a:tcPr marL="129923" marR="129923">
                    <a:solidFill>
                      <a:schemeClr val="accent2"/>
                    </a:solidFill>
                  </a:tcPr>
                </a:tc>
                <a:extLst>
                  <a:ext uri="{0D108BD9-81ED-4DB2-BD59-A6C34878D82A}">
                    <a16:rowId xmlns:a16="http://schemas.microsoft.com/office/drawing/2014/main" val="151295310"/>
                  </a:ext>
                </a:extLst>
              </a:tr>
              <a:tr h="370840">
                <a:tc>
                  <a:txBody>
                    <a:bodyPr/>
                    <a:lstStyle/>
                    <a:p>
                      <a:r>
                        <a:rPr lang="en-GB" dirty="0"/>
                        <a:t>Q1</a:t>
                      </a:r>
                    </a:p>
                  </a:txBody>
                  <a:tcPr marL="129923" marR="129923">
                    <a:solidFill>
                      <a:schemeClr val="accent2">
                        <a:lumMod val="20000"/>
                        <a:lumOff val="80000"/>
                      </a:schemeClr>
                    </a:solidFill>
                  </a:tcPr>
                </a:tc>
                <a:tc>
                  <a:txBody>
                    <a:bodyPr/>
                    <a:lstStyle/>
                    <a:p>
                      <a:r>
                        <a:rPr lang="en-GB" dirty="0"/>
                        <a:t>Age</a:t>
                      </a:r>
                    </a:p>
                  </a:txBody>
                  <a:tcPr marL="129923" marR="129923">
                    <a:solidFill>
                      <a:schemeClr val="accent2">
                        <a:lumMod val="20000"/>
                        <a:lumOff val="80000"/>
                      </a:schemeClr>
                    </a:solidFill>
                  </a:tcPr>
                </a:tc>
                <a:extLst>
                  <a:ext uri="{0D108BD9-81ED-4DB2-BD59-A6C34878D82A}">
                    <a16:rowId xmlns:a16="http://schemas.microsoft.com/office/drawing/2014/main" val="80094785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Q2</a:t>
                      </a:r>
                    </a:p>
                  </a:txBody>
                  <a:tcPr marL="129923" marR="129923">
                    <a:solidFill>
                      <a:schemeClr val="accent2">
                        <a:lumMod val="20000"/>
                        <a:lumOff val="80000"/>
                      </a:schemeClr>
                    </a:solidFill>
                  </a:tcPr>
                </a:tc>
                <a:tc>
                  <a:txBody>
                    <a:bodyPr/>
                    <a:lstStyle/>
                    <a:p>
                      <a:r>
                        <a:rPr lang="en-GB" dirty="0"/>
                        <a:t>Gender</a:t>
                      </a:r>
                    </a:p>
                  </a:txBody>
                  <a:tcPr marL="129923" marR="129923">
                    <a:solidFill>
                      <a:schemeClr val="accent2">
                        <a:lumMod val="20000"/>
                        <a:lumOff val="80000"/>
                      </a:schemeClr>
                    </a:solidFill>
                  </a:tcPr>
                </a:tc>
                <a:extLst>
                  <a:ext uri="{0D108BD9-81ED-4DB2-BD59-A6C34878D82A}">
                    <a16:rowId xmlns:a16="http://schemas.microsoft.com/office/drawing/2014/main" val="40754282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Q3</a:t>
                      </a:r>
                    </a:p>
                  </a:txBody>
                  <a:tcPr marL="129923" marR="129923">
                    <a:solidFill>
                      <a:schemeClr val="accent2">
                        <a:lumMod val="20000"/>
                        <a:lumOff val="80000"/>
                      </a:schemeClr>
                    </a:solidFill>
                  </a:tcPr>
                </a:tc>
                <a:tc>
                  <a:txBody>
                    <a:bodyPr/>
                    <a:lstStyle/>
                    <a:p>
                      <a:r>
                        <a:rPr lang="en-GB" dirty="0"/>
                        <a:t>Residence</a:t>
                      </a:r>
                    </a:p>
                  </a:txBody>
                  <a:tcPr marL="129923" marR="129923">
                    <a:solidFill>
                      <a:schemeClr val="accent2">
                        <a:lumMod val="20000"/>
                        <a:lumOff val="80000"/>
                      </a:schemeClr>
                    </a:solidFill>
                  </a:tcPr>
                </a:tc>
                <a:extLst>
                  <a:ext uri="{0D108BD9-81ED-4DB2-BD59-A6C34878D82A}">
                    <a16:rowId xmlns:a16="http://schemas.microsoft.com/office/drawing/2014/main" val="802021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Q4</a:t>
                      </a:r>
                    </a:p>
                  </a:txBody>
                  <a:tcPr marL="129923" marR="129923">
                    <a:solidFill>
                      <a:schemeClr val="accent2">
                        <a:lumMod val="20000"/>
                        <a:lumOff val="80000"/>
                      </a:schemeClr>
                    </a:solidFill>
                  </a:tcPr>
                </a:tc>
                <a:tc>
                  <a:txBody>
                    <a:bodyPr/>
                    <a:lstStyle/>
                    <a:p>
                      <a:r>
                        <a:rPr lang="en-GB" dirty="0"/>
                        <a:t>Nationality</a:t>
                      </a:r>
                    </a:p>
                  </a:txBody>
                  <a:tcPr marL="129923" marR="129923">
                    <a:solidFill>
                      <a:schemeClr val="accent2">
                        <a:lumMod val="20000"/>
                        <a:lumOff val="80000"/>
                      </a:schemeClr>
                    </a:solidFill>
                  </a:tcPr>
                </a:tc>
                <a:extLst>
                  <a:ext uri="{0D108BD9-81ED-4DB2-BD59-A6C34878D82A}">
                    <a16:rowId xmlns:a16="http://schemas.microsoft.com/office/drawing/2014/main" val="4283696372"/>
                  </a:ext>
                </a:extLst>
              </a:tr>
              <a:tr h="370840">
                <a:tc>
                  <a:txBody>
                    <a:bodyPr/>
                    <a:lstStyle/>
                    <a:p>
                      <a:r>
                        <a:rPr lang="en-GB" dirty="0"/>
                        <a:t>Q5</a:t>
                      </a:r>
                    </a:p>
                  </a:txBody>
                  <a:tcPr marL="129923" marR="129923">
                    <a:solidFill>
                      <a:schemeClr val="accent3">
                        <a:lumMod val="40000"/>
                        <a:lumOff val="60000"/>
                      </a:schemeClr>
                    </a:solidFill>
                  </a:tcPr>
                </a:tc>
                <a:tc>
                  <a:txBody>
                    <a:bodyPr/>
                    <a:lstStyle/>
                    <a:p>
                      <a:pPr algn="just">
                        <a:lnSpc>
                          <a:spcPct val="200000"/>
                        </a:lnSpc>
                        <a:spcAft>
                          <a:spcPts val="0"/>
                        </a:spcAft>
                      </a:pPr>
                      <a:r>
                        <a:rPr lang="en-GB" sz="1800" dirty="0">
                          <a:effectLst/>
                        </a:rPr>
                        <a:t>N </a:t>
                      </a:r>
                      <a:r>
                        <a:rPr lang="en-GB" sz="1800" dirty="0" err="1">
                          <a:effectLst/>
                        </a:rPr>
                        <a:t>paucisintomatic</a:t>
                      </a:r>
                      <a:r>
                        <a:rPr lang="en-GB" sz="1800" dirty="0">
                          <a:effectLst/>
                        </a:rPr>
                        <a:t> </a:t>
                      </a:r>
                      <a:r>
                        <a:rPr lang="en-GB" sz="1800" dirty="0" err="1">
                          <a:effectLst/>
                        </a:rPr>
                        <a:t>covid</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09" marR="31309" marT="0" marB="0" anchor="b">
                    <a:solidFill>
                      <a:schemeClr val="accent3">
                        <a:lumMod val="40000"/>
                        <a:lumOff val="60000"/>
                      </a:schemeClr>
                    </a:solidFill>
                  </a:tcPr>
                </a:tc>
                <a:extLst>
                  <a:ext uri="{0D108BD9-81ED-4DB2-BD59-A6C34878D82A}">
                    <a16:rowId xmlns:a16="http://schemas.microsoft.com/office/drawing/2014/main" val="62894042"/>
                  </a:ext>
                </a:extLst>
              </a:tr>
              <a:tr h="370840">
                <a:tc>
                  <a:txBody>
                    <a:bodyPr/>
                    <a:lstStyle/>
                    <a:p>
                      <a:r>
                        <a:rPr lang="en-GB" dirty="0"/>
                        <a:t>Q6</a:t>
                      </a:r>
                    </a:p>
                  </a:txBody>
                  <a:tcPr marL="129923" marR="129923">
                    <a:solidFill>
                      <a:schemeClr val="accent3">
                        <a:lumMod val="40000"/>
                        <a:lumOff val="60000"/>
                      </a:schemeClr>
                    </a:solidFill>
                  </a:tcPr>
                </a:tc>
                <a:tc>
                  <a:txBody>
                    <a:bodyPr/>
                    <a:lstStyle/>
                    <a:p>
                      <a:pPr algn="just">
                        <a:lnSpc>
                          <a:spcPct val="200000"/>
                        </a:lnSpc>
                        <a:spcAft>
                          <a:spcPts val="0"/>
                        </a:spcAft>
                      </a:pPr>
                      <a:r>
                        <a:rPr lang="en-GB" sz="1800" dirty="0">
                          <a:effectLst/>
                        </a:rPr>
                        <a:t>N swab </a:t>
                      </a:r>
                      <a:r>
                        <a:rPr lang="en-GB" sz="1800" dirty="0" err="1">
                          <a:effectLst/>
                        </a:rPr>
                        <a:t>covid</a:t>
                      </a:r>
                      <a:r>
                        <a:rPr lang="en-GB" sz="1800" dirty="0">
                          <a:effectLst/>
                        </a:rPr>
                        <a:t> positive</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09" marR="31309" marT="0" marB="0" anchor="b">
                    <a:solidFill>
                      <a:schemeClr val="accent3">
                        <a:lumMod val="40000"/>
                        <a:lumOff val="60000"/>
                      </a:schemeClr>
                    </a:solidFill>
                  </a:tcPr>
                </a:tc>
                <a:extLst>
                  <a:ext uri="{0D108BD9-81ED-4DB2-BD59-A6C34878D82A}">
                    <a16:rowId xmlns:a16="http://schemas.microsoft.com/office/drawing/2014/main" val="942371035"/>
                  </a:ext>
                </a:extLst>
              </a:tr>
              <a:tr h="370840">
                <a:tc>
                  <a:txBody>
                    <a:bodyPr/>
                    <a:lstStyle/>
                    <a:p>
                      <a:r>
                        <a:rPr lang="en-GB" dirty="0"/>
                        <a:t>Q7</a:t>
                      </a:r>
                    </a:p>
                  </a:txBody>
                  <a:tcPr marL="129923" marR="129923">
                    <a:solidFill>
                      <a:schemeClr val="accent3">
                        <a:lumMod val="40000"/>
                        <a:lumOff val="60000"/>
                      </a:schemeClr>
                    </a:solidFill>
                  </a:tcPr>
                </a:tc>
                <a:tc>
                  <a:txBody>
                    <a:bodyPr/>
                    <a:lstStyle/>
                    <a:p>
                      <a:pPr algn="just">
                        <a:lnSpc>
                          <a:spcPct val="200000"/>
                        </a:lnSpc>
                        <a:spcAft>
                          <a:spcPts val="0"/>
                        </a:spcAft>
                      </a:pPr>
                      <a:r>
                        <a:rPr lang="en-GB" sz="1800" dirty="0">
                          <a:effectLst/>
                        </a:rPr>
                        <a:t>N cohabitant of isolated </a:t>
                      </a:r>
                      <a:r>
                        <a:rPr lang="en-GB" sz="1800" dirty="0" err="1">
                          <a:effectLst/>
                        </a:rPr>
                        <a:t>covid</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09" marR="31309" marT="0" marB="0" anchor="b">
                    <a:solidFill>
                      <a:schemeClr val="accent3">
                        <a:lumMod val="40000"/>
                        <a:lumOff val="60000"/>
                      </a:schemeClr>
                    </a:solidFill>
                  </a:tcPr>
                </a:tc>
                <a:extLst>
                  <a:ext uri="{0D108BD9-81ED-4DB2-BD59-A6C34878D82A}">
                    <a16:rowId xmlns:a16="http://schemas.microsoft.com/office/drawing/2014/main" val="1705917740"/>
                  </a:ext>
                </a:extLst>
              </a:tr>
              <a:tr h="370840">
                <a:tc>
                  <a:txBody>
                    <a:bodyPr/>
                    <a:lstStyle/>
                    <a:p>
                      <a:r>
                        <a:rPr lang="en-GB" dirty="0"/>
                        <a:t>Q8</a:t>
                      </a:r>
                    </a:p>
                  </a:txBody>
                  <a:tcPr marL="129923" marR="129923">
                    <a:solidFill>
                      <a:schemeClr val="accent3">
                        <a:lumMod val="40000"/>
                        <a:lumOff val="60000"/>
                      </a:schemeClr>
                    </a:solidFill>
                  </a:tcPr>
                </a:tc>
                <a:tc>
                  <a:txBody>
                    <a:bodyPr/>
                    <a:lstStyle/>
                    <a:p>
                      <a:pPr algn="just">
                        <a:lnSpc>
                          <a:spcPct val="200000"/>
                        </a:lnSpc>
                        <a:spcAft>
                          <a:spcPts val="0"/>
                        </a:spcAft>
                      </a:pPr>
                      <a:r>
                        <a:rPr lang="en-GB" sz="1800" dirty="0">
                          <a:effectLst/>
                        </a:rPr>
                        <a:t>N transfer after DPCM</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09" marR="31309" marT="0" marB="0" anchor="b">
                    <a:solidFill>
                      <a:schemeClr val="accent3">
                        <a:lumMod val="40000"/>
                        <a:lumOff val="60000"/>
                      </a:schemeClr>
                    </a:solidFill>
                  </a:tcPr>
                </a:tc>
                <a:extLst>
                  <a:ext uri="{0D108BD9-81ED-4DB2-BD59-A6C34878D82A}">
                    <a16:rowId xmlns:a16="http://schemas.microsoft.com/office/drawing/2014/main" val="1641951658"/>
                  </a:ext>
                </a:extLst>
              </a:tr>
              <a:tr h="370840">
                <a:tc>
                  <a:txBody>
                    <a:bodyPr/>
                    <a:lstStyle/>
                    <a:p>
                      <a:r>
                        <a:rPr lang="en-GB" dirty="0"/>
                        <a:t>Q9</a:t>
                      </a:r>
                    </a:p>
                  </a:txBody>
                  <a:tcPr marL="129923" marR="129923">
                    <a:solidFill>
                      <a:schemeClr val="accent6">
                        <a:lumMod val="40000"/>
                        <a:lumOff val="60000"/>
                      </a:schemeClr>
                    </a:solidFill>
                  </a:tcPr>
                </a:tc>
                <a:tc>
                  <a:txBody>
                    <a:bodyPr/>
                    <a:lstStyle/>
                    <a:p>
                      <a:r>
                        <a:rPr lang="en-GB" dirty="0"/>
                        <a:t>1 Random known population</a:t>
                      </a:r>
                    </a:p>
                  </a:txBody>
                  <a:tcPr marL="129923" marR="129923">
                    <a:solidFill>
                      <a:schemeClr val="accent6">
                        <a:lumMod val="40000"/>
                        <a:lumOff val="60000"/>
                      </a:schemeClr>
                    </a:solidFill>
                  </a:tcPr>
                </a:tc>
                <a:extLst>
                  <a:ext uri="{0D108BD9-81ED-4DB2-BD59-A6C34878D82A}">
                    <a16:rowId xmlns:a16="http://schemas.microsoft.com/office/drawing/2014/main" val="2549799495"/>
                  </a:ext>
                </a:extLst>
              </a:tr>
            </a:tbl>
          </a:graphicData>
        </a:graphic>
      </p:graphicFrame>
      <p:sp>
        <p:nvSpPr>
          <p:cNvPr id="8" name="Segnaposto testo 7">
            <a:extLst>
              <a:ext uri="{FF2B5EF4-FFF2-40B4-BE49-F238E27FC236}">
                <a16:creationId xmlns:a16="http://schemas.microsoft.com/office/drawing/2014/main" id="{E81C5525-4291-4FD5-B26B-F6BD3A46C64F}"/>
              </a:ext>
            </a:extLst>
          </p:cNvPr>
          <p:cNvSpPr>
            <a:spLocks noGrp="1"/>
          </p:cNvSpPr>
          <p:nvPr>
            <p:ph type="body" sz="quarter" idx="3"/>
          </p:nvPr>
        </p:nvSpPr>
        <p:spPr>
          <a:xfrm>
            <a:off x="6193368" y="894874"/>
            <a:ext cx="5389033" cy="639762"/>
          </a:xfrm>
        </p:spPr>
        <p:txBody>
          <a:bodyPr/>
          <a:lstStyle/>
          <a:p>
            <a:r>
              <a:rPr lang="en-GB" dirty="0"/>
              <a:t>Traditional approach</a:t>
            </a:r>
          </a:p>
        </p:txBody>
      </p:sp>
      <p:graphicFrame>
        <p:nvGraphicFramePr>
          <p:cNvPr id="10" name="Segnaposto contenuto 3">
            <a:extLst>
              <a:ext uri="{FF2B5EF4-FFF2-40B4-BE49-F238E27FC236}">
                <a16:creationId xmlns:a16="http://schemas.microsoft.com/office/drawing/2014/main" id="{666B0B67-82A7-448F-BE5C-29928EB1A03F}"/>
              </a:ext>
            </a:extLst>
          </p:cNvPr>
          <p:cNvGraphicFramePr>
            <a:graphicFrameLocks/>
          </p:cNvGraphicFramePr>
          <p:nvPr>
            <p:extLst>
              <p:ext uri="{D42A27DB-BD31-4B8C-83A1-F6EECF244321}">
                <p14:modId xmlns:p14="http://schemas.microsoft.com/office/powerpoint/2010/main" val="229769915"/>
              </p:ext>
            </p:extLst>
          </p:nvPr>
        </p:nvGraphicFramePr>
        <p:xfrm>
          <a:off x="5239809" y="1562418"/>
          <a:ext cx="3557058" cy="4477260"/>
        </p:xfrm>
        <a:graphic>
          <a:graphicData uri="http://schemas.openxmlformats.org/drawingml/2006/table">
            <a:tbl>
              <a:tblPr firstRow="1" bandRow="1">
                <a:tableStyleId>{5C22544A-7EE6-4342-B048-85BDC9FD1C3A}</a:tableStyleId>
              </a:tblPr>
              <a:tblGrid>
                <a:gridCol w="647701">
                  <a:extLst>
                    <a:ext uri="{9D8B030D-6E8A-4147-A177-3AD203B41FA5}">
                      <a16:colId xmlns:a16="http://schemas.microsoft.com/office/drawing/2014/main" val="2430303893"/>
                    </a:ext>
                  </a:extLst>
                </a:gridCol>
                <a:gridCol w="2909357">
                  <a:extLst>
                    <a:ext uri="{9D8B030D-6E8A-4147-A177-3AD203B41FA5}">
                      <a16:colId xmlns:a16="http://schemas.microsoft.com/office/drawing/2014/main" val="83815271"/>
                    </a:ext>
                  </a:extLst>
                </a:gridCol>
              </a:tblGrid>
              <a:tr h="370840">
                <a:tc>
                  <a:txBody>
                    <a:bodyPr/>
                    <a:lstStyle/>
                    <a:p>
                      <a:r>
                        <a:rPr lang="en-GB" dirty="0"/>
                        <a:t>N</a:t>
                      </a:r>
                    </a:p>
                  </a:txBody>
                  <a:tcPr marL="129923" marR="129923">
                    <a:solidFill>
                      <a:schemeClr val="accent2"/>
                    </a:solidFill>
                  </a:tcPr>
                </a:tc>
                <a:tc>
                  <a:txBody>
                    <a:bodyPr/>
                    <a:lstStyle/>
                    <a:p>
                      <a:r>
                        <a:rPr lang="en-GB" dirty="0"/>
                        <a:t>Questions</a:t>
                      </a:r>
                    </a:p>
                  </a:txBody>
                  <a:tcPr marL="129923" marR="129923">
                    <a:solidFill>
                      <a:schemeClr val="accent2"/>
                    </a:solidFill>
                  </a:tcPr>
                </a:tc>
                <a:extLst>
                  <a:ext uri="{0D108BD9-81ED-4DB2-BD59-A6C34878D82A}">
                    <a16:rowId xmlns:a16="http://schemas.microsoft.com/office/drawing/2014/main" val="151295310"/>
                  </a:ext>
                </a:extLst>
              </a:tr>
              <a:tr h="370840">
                <a:tc>
                  <a:txBody>
                    <a:bodyPr/>
                    <a:lstStyle/>
                    <a:p>
                      <a:r>
                        <a:rPr lang="en-GB" dirty="0"/>
                        <a:t>Q1</a:t>
                      </a:r>
                    </a:p>
                  </a:txBody>
                  <a:tcPr marL="129923" marR="129923">
                    <a:solidFill>
                      <a:schemeClr val="accent2">
                        <a:lumMod val="20000"/>
                        <a:lumOff val="80000"/>
                      </a:schemeClr>
                    </a:solidFill>
                  </a:tcPr>
                </a:tc>
                <a:tc>
                  <a:txBody>
                    <a:bodyPr/>
                    <a:lstStyle/>
                    <a:p>
                      <a:r>
                        <a:rPr lang="en-GB" dirty="0"/>
                        <a:t>Age</a:t>
                      </a:r>
                    </a:p>
                  </a:txBody>
                  <a:tcPr marL="129923" marR="129923">
                    <a:solidFill>
                      <a:schemeClr val="accent2">
                        <a:lumMod val="20000"/>
                        <a:lumOff val="80000"/>
                      </a:schemeClr>
                    </a:solidFill>
                  </a:tcPr>
                </a:tc>
                <a:extLst>
                  <a:ext uri="{0D108BD9-81ED-4DB2-BD59-A6C34878D82A}">
                    <a16:rowId xmlns:a16="http://schemas.microsoft.com/office/drawing/2014/main" val="80094785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Q2</a:t>
                      </a:r>
                    </a:p>
                  </a:txBody>
                  <a:tcPr marL="129923" marR="129923">
                    <a:solidFill>
                      <a:schemeClr val="accent2">
                        <a:lumMod val="20000"/>
                        <a:lumOff val="80000"/>
                      </a:schemeClr>
                    </a:solidFill>
                  </a:tcPr>
                </a:tc>
                <a:tc>
                  <a:txBody>
                    <a:bodyPr/>
                    <a:lstStyle/>
                    <a:p>
                      <a:r>
                        <a:rPr lang="en-GB" dirty="0"/>
                        <a:t>Gender</a:t>
                      </a:r>
                    </a:p>
                  </a:txBody>
                  <a:tcPr marL="129923" marR="129923">
                    <a:solidFill>
                      <a:schemeClr val="accent2">
                        <a:lumMod val="20000"/>
                        <a:lumOff val="80000"/>
                      </a:schemeClr>
                    </a:solidFill>
                  </a:tcPr>
                </a:tc>
                <a:extLst>
                  <a:ext uri="{0D108BD9-81ED-4DB2-BD59-A6C34878D82A}">
                    <a16:rowId xmlns:a16="http://schemas.microsoft.com/office/drawing/2014/main" val="40754282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Q3</a:t>
                      </a:r>
                    </a:p>
                  </a:txBody>
                  <a:tcPr marL="129923" marR="129923">
                    <a:solidFill>
                      <a:schemeClr val="accent2">
                        <a:lumMod val="20000"/>
                        <a:lumOff val="80000"/>
                      </a:schemeClr>
                    </a:solidFill>
                  </a:tcPr>
                </a:tc>
                <a:tc>
                  <a:txBody>
                    <a:bodyPr/>
                    <a:lstStyle/>
                    <a:p>
                      <a:r>
                        <a:rPr lang="en-GB" dirty="0"/>
                        <a:t>Residence</a:t>
                      </a:r>
                    </a:p>
                  </a:txBody>
                  <a:tcPr marL="129923" marR="129923">
                    <a:solidFill>
                      <a:schemeClr val="accent2">
                        <a:lumMod val="20000"/>
                        <a:lumOff val="80000"/>
                      </a:schemeClr>
                    </a:solidFill>
                  </a:tcPr>
                </a:tc>
                <a:extLst>
                  <a:ext uri="{0D108BD9-81ED-4DB2-BD59-A6C34878D82A}">
                    <a16:rowId xmlns:a16="http://schemas.microsoft.com/office/drawing/2014/main" val="802021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Q4</a:t>
                      </a:r>
                    </a:p>
                  </a:txBody>
                  <a:tcPr marL="129923" marR="129923">
                    <a:solidFill>
                      <a:schemeClr val="accent2">
                        <a:lumMod val="20000"/>
                        <a:lumOff val="80000"/>
                      </a:schemeClr>
                    </a:solidFill>
                  </a:tcPr>
                </a:tc>
                <a:tc>
                  <a:txBody>
                    <a:bodyPr/>
                    <a:lstStyle/>
                    <a:p>
                      <a:r>
                        <a:rPr lang="en-GB" dirty="0"/>
                        <a:t>Nationality</a:t>
                      </a:r>
                    </a:p>
                  </a:txBody>
                  <a:tcPr marL="129923" marR="129923">
                    <a:solidFill>
                      <a:schemeClr val="accent2">
                        <a:lumMod val="20000"/>
                        <a:lumOff val="80000"/>
                      </a:schemeClr>
                    </a:solidFill>
                  </a:tcPr>
                </a:tc>
                <a:extLst>
                  <a:ext uri="{0D108BD9-81ED-4DB2-BD59-A6C34878D82A}">
                    <a16:rowId xmlns:a16="http://schemas.microsoft.com/office/drawing/2014/main" val="4283696372"/>
                  </a:ext>
                </a:extLst>
              </a:tr>
              <a:tr h="370840">
                <a:tc>
                  <a:txBody>
                    <a:bodyPr/>
                    <a:lstStyle/>
                    <a:p>
                      <a:r>
                        <a:rPr lang="en-GB" dirty="0"/>
                        <a:t>Q5</a:t>
                      </a:r>
                    </a:p>
                  </a:txBody>
                  <a:tcPr marL="129923" marR="129923">
                    <a:solidFill>
                      <a:schemeClr val="accent3">
                        <a:lumMod val="40000"/>
                        <a:lumOff val="60000"/>
                      </a:schemeClr>
                    </a:solidFill>
                  </a:tcPr>
                </a:tc>
                <a:tc>
                  <a:txBody>
                    <a:bodyPr/>
                    <a:lstStyle/>
                    <a:p>
                      <a:pPr algn="just">
                        <a:lnSpc>
                          <a:spcPct val="200000"/>
                        </a:lnSpc>
                        <a:spcAft>
                          <a:spcPts val="0"/>
                        </a:spcAft>
                      </a:pPr>
                      <a:r>
                        <a:rPr lang="en-GB" sz="1800" dirty="0">
                          <a:effectLst/>
                        </a:rPr>
                        <a:t>N </a:t>
                      </a:r>
                      <a:r>
                        <a:rPr lang="en-GB" sz="1800" dirty="0" err="1">
                          <a:effectLst/>
                        </a:rPr>
                        <a:t>paucisintomatic</a:t>
                      </a:r>
                      <a:r>
                        <a:rPr lang="en-GB" sz="1800" dirty="0">
                          <a:effectLst/>
                        </a:rPr>
                        <a:t> </a:t>
                      </a:r>
                      <a:r>
                        <a:rPr lang="en-GB" sz="1800" dirty="0" err="1">
                          <a:effectLst/>
                        </a:rPr>
                        <a:t>covid</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09" marR="31309" marT="0" marB="0" anchor="b">
                    <a:solidFill>
                      <a:schemeClr val="accent3">
                        <a:lumMod val="40000"/>
                        <a:lumOff val="60000"/>
                      </a:schemeClr>
                    </a:solidFill>
                  </a:tcPr>
                </a:tc>
                <a:extLst>
                  <a:ext uri="{0D108BD9-81ED-4DB2-BD59-A6C34878D82A}">
                    <a16:rowId xmlns:a16="http://schemas.microsoft.com/office/drawing/2014/main" val="62894042"/>
                  </a:ext>
                </a:extLst>
              </a:tr>
              <a:tr h="370840">
                <a:tc>
                  <a:txBody>
                    <a:bodyPr/>
                    <a:lstStyle/>
                    <a:p>
                      <a:r>
                        <a:rPr lang="en-GB" dirty="0"/>
                        <a:t>Q6</a:t>
                      </a:r>
                    </a:p>
                  </a:txBody>
                  <a:tcPr marL="129923" marR="129923">
                    <a:solidFill>
                      <a:schemeClr val="accent3">
                        <a:lumMod val="40000"/>
                        <a:lumOff val="60000"/>
                      </a:schemeClr>
                    </a:solidFill>
                  </a:tcPr>
                </a:tc>
                <a:tc>
                  <a:txBody>
                    <a:bodyPr/>
                    <a:lstStyle/>
                    <a:p>
                      <a:pPr algn="just">
                        <a:lnSpc>
                          <a:spcPct val="200000"/>
                        </a:lnSpc>
                        <a:spcAft>
                          <a:spcPts val="0"/>
                        </a:spcAft>
                      </a:pPr>
                      <a:r>
                        <a:rPr lang="en-GB" sz="1800" dirty="0">
                          <a:effectLst/>
                        </a:rPr>
                        <a:t>N swab </a:t>
                      </a:r>
                      <a:r>
                        <a:rPr lang="en-GB" sz="1800" dirty="0" err="1">
                          <a:effectLst/>
                        </a:rPr>
                        <a:t>covid</a:t>
                      </a:r>
                      <a:r>
                        <a:rPr lang="en-GB" sz="1800" dirty="0">
                          <a:effectLst/>
                        </a:rPr>
                        <a:t> positive</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09" marR="31309" marT="0" marB="0" anchor="b">
                    <a:solidFill>
                      <a:schemeClr val="accent3">
                        <a:lumMod val="40000"/>
                        <a:lumOff val="60000"/>
                      </a:schemeClr>
                    </a:solidFill>
                  </a:tcPr>
                </a:tc>
                <a:extLst>
                  <a:ext uri="{0D108BD9-81ED-4DB2-BD59-A6C34878D82A}">
                    <a16:rowId xmlns:a16="http://schemas.microsoft.com/office/drawing/2014/main" val="942371035"/>
                  </a:ext>
                </a:extLst>
              </a:tr>
              <a:tr h="370840">
                <a:tc>
                  <a:txBody>
                    <a:bodyPr/>
                    <a:lstStyle/>
                    <a:p>
                      <a:r>
                        <a:rPr lang="en-GB" dirty="0"/>
                        <a:t>Q7</a:t>
                      </a:r>
                    </a:p>
                  </a:txBody>
                  <a:tcPr marL="129923" marR="129923">
                    <a:solidFill>
                      <a:schemeClr val="accent3">
                        <a:lumMod val="40000"/>
                        <a:lumOff val="60000"/>
                      </a:schemeClr>
                    </a:solidFill>
                  </a:tcPr>
                </a:tc>
                <a:tc>
                  <a:txBody>
                    <a:bodyPr/>
                    <a:lstStyle/>
                    <a:p>
                      <a:pPr algn="just">
                        <a:lnSpc>
                          <a:spcPct val="200000"/>
                        </a:lnSpc>
                        <a:spcAft>
                          <a:spcPts val="0"/>
                        </a:spcAft>
                      </a:pPr>
                      <a:r>
                        <a:rPr lang="en-GB" sz="1800" dirty="0">
                          <a:effectLst/>
                        </a:rPr>
                        <a:t>N cohabitant of isolated </a:t>
                      </a:r>
                      <a:r>
                        <a:rPr lang="en-GB" sz="1800" dirty="0" err="1">
                          <a:effectLst/>
                        </a:rPr>
                        <a:t>covid</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09" marR="31309" marT="0" marB="0" anchor="b">
                    <a:solidFill>
                      <a:schemeClr val="accent3">
                        <a:lumMod val="40000"/>
                        <a:lumOff val="60000"/>
                      </a:schemeClr>
                    </a:solidFill>
                  </a:tcPr>
                </a:tc>
                <a:extLst>
                  <a:ext uri="{0D108BD9-81ED-4DB2-BD59-A6C34878D82A}">
                    <a16:rowId xmlns:a16="http://schemas.microsoft.com/office/drawing/2014/main" val="1705917740"/>
                  </a:ext>
                </a:extLst>
              </a:tr>
              <a:tr h="370840">
                <a:tc>
                  <a:txBody>
                    <a:bodyPr/>
                    <a:lstStyle/>
                    <a:p>
                      <a:r>
                        <a:rPr lang="en-GB" dirty="0"/>
                        <a:t>Q8</a:t>
                      </a:r>
                    </a:p>
                  </a:txBody>
                  <a:tcPr marL="129923" marR="129923">
                    <a:solidFill>
                      <a:schemeClr val="accent3">
                        <a:lumMod val="40000"/>
                        <a:lumOff val="60000"/>
                      </a:schemeClr>
                    </a:solidFill>
                  </a:tcPr>
                </a:tc>
                <a:tc>
                  <a:txBody>
                    <a:bodyPr/>
                    <a:lstStyle/>
                    <a:p>
                      <a:pPr algn="just">
                        <a:lnSpc>
                          <a:spcPct val="200000"/>
                        </a:lnSpc>
                        <a:spcAft>
                          <a:spcPts val="0"/>
                        </a:spcAft>
                      </a:pPr>
                      <a:r>
                        <a:rPr lang="en-GB" sz="1800" dirty="0">
                          <a:effectLst/>
                        </a:rPr>
                        <a:t>N transfer after DPCM</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1309" marR="31309" marT="0" marB="0" anchor="b">
                    <a:solidFill>
                      <a:schemeClr val="accent3">
                        <a:lumMod val="40000"/>
                        <a:lumOff val="60000"/>
                      </a:schemeClr>
                    </a:solidFill>
                  </a:tcPr>
                </a:tc>
                <a:extLst>
                  <a:ext uri="{0D108BD9-81ED-4DB2-BD59-A6C34878D82A}">
                    <a16:rowId xmlns:a16="http://schemas.microsoft.com/office/drawing/2014/main" val="1641951658"/>
                  </a:ext>
                </a:extLst>
              </a:tr>
              <a:tr h="370840">
                <a:tc>
                  <a:txBody>
                    <a:bodyPr/>
                    <a:lstStyle/>
                    <a:p>
                      <a:r>
                        <a:rPr lang="en-GB" dirty="0"/>
                        <a:t>Q9</a:t>
                      </a:r>
                    </a:p>
                  </a:txBody>
                  <a:tcPr marL="129923" marR="129923">
                    <a:solidFill>
                      <a:schemeClr val="accent6">
                        <a:lumMod val="40000"/>
                        <a:lumOff val="60000"/>
                      </a:schemeClr>
                    </a:solidFill>
                  </a:tcPr>
                </a:tc>
                <a:tc>
                  <a:txBody>
                    <a:bodyPr/>
                    <a:lstStyle/>
                    <a:p>
                      <a:r>
                        <a:rPr lang="en-GB" dirty="0"/>
                        <a:t>Q1 known population</a:t>
                      </a:r>
                    </a:p>
                  </a:txBody>
                  <a:tcPr marL="129923" marR="129923">
                    <a:solidFill>
                      <a:schemeClr val="accent6">
                        <a:lumMod val="40000"/>
                        <a:lumOff val="60000"/>
                      </a:schemeClr>
                    </a:solidFill>
                  </a:tcPr>
                </a:tc>
                <a:extLst>
                  <a:ext uri="{0D108BD9-81ED-4DB2-BD59-A6C34878D82A}">
                    <a16:rowId xmlns:a16="http://schemas.microsoft.com/office/drawing/2014/main" val="2549799495"/>
                  </a:ext>
                </a:extLst>
              </a:tr>
              <a:tr h="370840">
                <a:tc>
                  <a:txBody>
                    <a:bodyPr/>
                    <a:lstStyle/>
                    <a:p>
                      <a:r>
                        <a:rPr lang="en-GB" sz="1600" b="0" dirty="0">
                          <a:solidFill>
                            <a:schemeClr val="tx1"/>
                          </a:solidFill>
                        </a:rPr>
                        <a:t>Q10</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u="none" strike="noStrike" kern="1200" cap="none" spc="0" normalizeH="0" baseline="0" noProof="0" dirty="0">
                          <a:ln>
                            <a:noFill/>
                          </a:ln>
                          <a:solidFill>
                            <a:schemeClr val="tx1"/>
                          </a:solidFill>
                          <a:effectLst/>
                          <a:uLnTx/>
                          <a:uFillTx/>
                        </a:rPr>
                        <a:t>Q2 known population</a:t>
                      </a:r>
                      <a:endParaRPr kumimoji="0" lang="en-GB" sz="1600" b="0" i="0" u="none" strike="noStrike" kern="1200" cap="none" spc="0" normalizeH="0" baseline="0" noProof="0" dirty="0">
                        <a:ln>
                          <a:noFill/>
                        </a:ln>
                        <a:solidFill>
                          <a:schemeClr val="tx1"/>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2311773723"/>
                  </a:ext>
                </a:extLst>
              </a:tr>
            </a:tbl>
          </a:graphicData>
        </a:graphic>
      </p:graphicFrame>
      <p:graphicFrame>
        <p:nvGraphicFramePr>
          <p:cNvPr id="11" name="Segnaposto contenuto 3">
            <a:extLst>
              <a:ext uri="{FF2B5EF4-FFF2-40B4-BE49-F238E27FC236}">
                <a16:creationId xmlns:a16="http://schemas.microsoft.com/office/drawing/2014/main" id="{8761396F-8F78-4B68-A457-0E293CA464F2}"/>
              </a:ext>
            </a:extLst>
          </p:cNvPr>
          <p:cNvGraphicFramePr>
            <a:graphicFrameLocks/>
          </p:cNvGraphicFramePr>
          <p:nvPr>
            <p:extLst>
              <p:ext uri="{D42A27DB-BD31-4B8C-83A1-F6EECF244321}">
                <p14:modId xmlns:p14="http://schemas.microsoft.com/office/powerpoint/2010/main" val="3264289084"/>
              </p:ext>
            </p:extLst>
          </p:nvPr>
        </p:nvGraphicFramePr>
        <p:xfrm>
          <a:off x="8887884" y="1567974"/>
          <a:ext cx="3048000" cy="4820920"/>
        </p:xfrm>
        <a:graphic>
          <a:graphicData uri="http://schemas.openxmlformats.org/drawingml/2006/table">
            <a:tbl>
              <a:tblPr firstRow="1" bandRow="1">
                <a:tableStyleId>{72833802-FEF1-4C79-8D5D-14CF1EAF98D9}</a:tableStyleId>
              </a:tblPr>
              <a:tblGrid>
                <a:gridCol w="647701">
                  <a:extLst>
                    <a:ext uri="{9D8B030D-6E8A-4147-A177-3AD203B41FA5}">
                      <a16:colId xmlns:a16="http://schemas.microsoft.com/office/drawing/2014/main" val="2430303893"/>
                    </a:ext>
                  </a:extLst>
                </a:gridCol>
                <a:gridCol w="2400299">
                  <a:extLst>
                    <a:ext uri="{9D8B030D-6E8A-4147-A177-3AD203B41FA5}">
                      <a16:colId xmlns:a16="http://schemas.microsoft.com/office/drawing/2014/main" val="8381527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solidFill>
                            <a:schemeClr val="tx1"/>
                          </a:solidFill>
                          <a:effectLst/>
                          <a:uLnTx/>
                          <a:uFillTx/>
                        </a:rPr>
                        <a:t>Q11</a:t>
                      </a:r>
                      <a:endParaRPr kumimoji="0" lang="en-GB" sz="1600" b="0" i="0" u="none" strike="noStrike" kern="1200" cap="none" spc="0" normalizeH="0" baseline="0" noProof="0" dirty="0">
                        <a:ln>
                          <a:noFill/>
                        </a:ln>
                        <a:solidFill>
                          <a:schemeClr val="tx1"/>
                        </a:solidFill>
                        <a:effectLst/>
                        <a:uLnTx/>
                        <a:uFillTx/>
                        <a:latin typeface="Calibri"/>
                        <a:ea typeface="+mn-ea"/>
                        <a:cs typeface="+mn-cs"/>
                      </a:endParaRP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solidFill>
                            <a:schemeClr val="tx1"/>
                          </a:solidFill>
                          <a:effectLst/>
                          <a:uLnTx/>
                          <a:uFillTx/>
                        </a:rPr>
                        <a:t>Q3 known population</a:t>
                      </a:r>
                      <a:endParaRPr kumimoji="0" lang="en-GB" sz="1600" b="0" i="0" u="none" strike="noStrike" kern="1200" cap="none" spc="0" normalizeH="0" baseline="0" noProof="0" dirty="0">
                        <a:ln>
                          <a:noFill/>
                        </a:ln>
                        <a:solidFill>
                          <a:schemeClr val="tx1"/>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6598754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Q12</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Q4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25843885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Q13</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Q5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968708719"/>
                  </a:ext>
                </a:extLst>
              </a:tr>
              <a:tr h="370840">
                <a:tc>
                  <a:txBody>
                    <a:bodyPr/>
                    <a:lstStyle/>
                    <a:p>
                      <a:r>
                        <a:rPr lang="en-GB" sz="1600" dirty="0"/>
                        <a:t>Q14</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Q6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31309" marR="31309" marT="0" marB="0" anchor="b">
                    <a:solidFill>
                      <a:schemeClr val="accent6">
                        <a:lumMod val="40000"/>
                        <a:lumOff val="60000"/>
                      </a:schemeClr>
                    </a:solidFill>
                  </a:tcPr>
                </a:tc>
                <a:extLst>
                  <a:ext uri="{0D108BD9-81ED-4DB2-BD59-A6C34878D82A}">
                    <a16:rowId xmlns:a16="http://schemas.microsoft.com/office/drawing/2014/main" val="151371819"/>
                  </a:ext>
                </a:extLst>
              </a:tr>
              <a:tr h="370840">
                <a:tc>
                  <a:txBody>
                    <a:bodyPr/>
                    <a:lstStyle/>
                    <a:p>
                      <a:r>
                        <a:rPr lang="en-GB" sz="1600" dirty="0"/>
                        <a:t>Q15</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Q7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31309" marR="31309" marT="0" marB="0" anchor="b">
                    <a:solidFill>
                      <a:schemeClr val="accent6">
                        <a:lumMod val="40000"/>
                        <a:lumOff val="60000"/>
                      </a:schemeClr>
                    </a:solidFill>
                  </a:tcPr>
                </a:tc>
                <a:extLst>
                  <a:ext uri="{0D108BD9-81ED-4DB2-BD59-A6C34878D82A}">
                    <a16:rowId xmlns:a16="http://schemas.microsoft.com/office/drawing/2014/main" val="935866273"/>
                  </a:ext>
                </a:extLst>
              </a:tr>
              <a:tr h="370840">
                <a:tc>
                  <a:txBody>
                    <a:bodyPr/>
                    <a:lstStyle/>
                    <a:p>
                      <a:r>
                        <a:rPr lang="en-GB" sz="1600" dirty="0"/>
                        <a:t>Q16</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Q8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31309" marR="31309" marT="0" marB="0" anchor="b">
                    <a:solidFill>
                      <a:schemeClr val="accent6">
                        <a:lumMod val="40000"/>
                        <a:lumOff val="60000"/>
                      </a:schemeClr>
                    </a:solidFill>
                  </a:tcPr>
                </a:tc>
                <a:extLst>
                  <a:ext uri="{0D108BD9-81ED-4DB2-BD59-A6C34878D82A}">
                    <a16:rowId xmlns:a16="http://schemas.microsoft.com/office/drawing/2014/main" val="877718198"/>
                  </a:ext>
                </a:extLst>
              </a:tr>
              <a:tr h="370840">
                <a:tc>
                  <a:txBody>
                    <a:bodyPr/>
                    <a:lstStyle/>
                    <a:p>
                      <a:r>
                        <a:rPr lang="en-GB" sz="1600" dirty="0"/>
                        <a:t>Q17</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Q9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31309" marR="31309" marT="0" marB="0" anchor="b">
                    <a:solidFill>
                      <a:schemeClr val="accent6">
                        <a:lumMod val="40000"/>
                        <a:lumOff val="60000"/>
                      </a:schemeClr>
                    </a:solidFill>
                  </a:tcPr>
                </a:tc>
                <a:extLst>
                  <a:ext uri="{0D108BD9-81ED-4DB2-BD59-A6C34878D82A}">
                    <a16:rowId xmlns:a16="http://schemas.microsoft.com/office/drawing/2014/main" val="2435603145"/>
                  </a:ext>
                </a:extLst>
              </a:tr>
              <a:tr h="370840">
                <a:tc>
                  <a:txBody>
                    <a:bodyPr/>
                    <a:lstStyle/>
                    <a:p>
                      <a:r>
                        <a:rPr lang="en-GB" sz="1600" dirty="0"/>
                        <a:t>Q18</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Q10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2265809685"/>
                  </a:ext>
                </a:extLst>
              </a:tr>
              <a:tr h="370840">
                <a:tc>
                  <a:txBody>
                    <a:bodyPr/>
                    <a:lstStyle/>
                    <a:p>
                      <a:r>
                        <a:rPr lang="en-GB" sz="1600" dirty="0"/>
                        <a:t>Q19</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Q11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2878910867"/>
                  </a:ext>
                </a:extLst>
              </a:tr>
              <a:tr h="370840">
                <a:tc>
                  <a:txBody>
                    <a:bodyPr/>
                    <a:lstStyle/>
                    <a:p>
                      <a:r>
                        <a:rPr lang="en-GB" sz="1600" dirty="0"/>
                        <a:t>Q20</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Q12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2552857653"/>
                  </a:ext>
                </a:extLst>
              </a:tr>
              <a:tr h="370840">
                <a:tc>
                  <a:txBody>
                    <a:bodyPr/>
                    <a:lstStyle/>
                    <a:p>
                      <a:r>
                        <a:rPr lang="en-GB" sz="1600" dirty="0"/>
                        <a:t>Q21</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Q13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1520060468"/>
                  </a:ext>
                </a:extLst>
              </a:tr>
              <a:tr h="370840">
                <a:tc>
                  <a:txBody>
                    <a:bodyPr/>
                    <a:lstStyle/>
                    <a:p>
                      <a:r>
                        <a:rPr lang="en-GB" sz="1600" dirty="0"/>
                        <a:t>Q22</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Q14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805115778"/>
                  </a:ext>
                </a:extLst>
              </a:tr>
              <a:tr h="370840">
                <a:tc>
                  <a:txBody>
                    <a:bodyPr/>
                    <a:lstStyle/>
                    <a:p>
                      <a:r>
                        <a:rPr lang="en-GB" sz="1600" dirty="0"/>
                        <a:t>Q23</a:t>
                      </a:r>
                    </a:p>
                  </a:txBody>
                  <a:tcPr marL="129923" marR="129923">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u="none" strike="noStrike" kern="1200" cap="none" spc="0" normalizeH="0" baseline="0" noProof="0" dirty="0">
                          <a:ln>
                            <a:noFill/>
                          </a:ln>
                          <a:effectLst/>
                          <a:uLnTx/>
                          <a:uFillTx/>
                        </a:rPr>
                        <a:t>Q15 known population</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a:txBody>
                  <a:tcPr marL="129923" marR="129923">
                    <a:solidFill>
                      <a:schemeClr val="accent6">
                        <a:lumMod val="40000"/>
                        <a:lumOff val="60000"/>
                      </a:schemeClr>
                    </a:solidFill>
                  </a:tcPr>
                </a:tc>
                <a:extLst>
                  <a:ext uri="{0D108BD9-81ED-4DB2-BD59-A6C34878D82A}">
                    <a16:rowId xmlns:a16="http://schemas.microsoft.com/office/drawing/2014/main" val="2451878832"/>
                  </a:ext>
                </a:extLst>
              </a:tr>
            </a:tbl>
          </a:graphicData>
        </a:graphic>
      </p:graphicFrame>
    </p:spTree>
    <p:extLst>
      <p:ext uri="{BB962C8B-B14F-4D97-AF65-F5344CB8AC3E}">
        <p14:creationId xmlns:p14="http://schemas.microsoft.com/office/powerpoint/2010/main" val="15651395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F37D68-DFE7-4FCE-90CF-CBD213486312}"/>
              </a:ext>
            </a:extLst>
          </p:cNvPr>
          <p:cNvSpPr>
            <a:spLocks noGrp="1"/>
          </p:cNvSpPr>
          <p:nvPr>
            <p:ph type="title"/>
          </p:nvPr>
        </p:nvSpPr>
        <p:spPr/>
        <p:txBody>
          <a:bodyPr/>
          <a:lstStyle/>
          <a:p>
            <a:r>
              <a:rPr lang="en-GB" dirty="0"/>
              <a:t>Our NSUM approach (3)</a:t>
            </a:r>
          </a:p>
        </p:txBody>
      </p:sp>
      <p:sp>
        <p:nvSpPr>
          <p:cNvPr id="5" name="Segnaposto testo 4">
            <a:extLst>
              <a:ext uri="{FF2B5EF4-FFF2-40B4-BE49-F238E27FC236}">
                <a16:creationId xmlns:a16="http://schemas.microsoft.com/office/drawing/2014/main" id="{273A8C43-889C-4B2D-9E2F-4459CC45C5BE}"/>
              </a:ext>
            </a:extLst>
          </p:cNvPr>
          <p:cNvSpPr>
            <a:spLocks noGrp="1"/>
          </p:cNvSpPr>
          <p:nvPr>
            <p:ph type="body" idx="1"/>
          </p:nvPr>
        </p:nvSpPr>
        <p:spPr/>
        <p:txBody>
          <a:bodyPr/>
          <a:lstStyle/>
          <a:p>
            <a:r>
              <a:rPr lang="en-GB" dirty="0" err="1"/>
              <a:t>Maltiel</a:t>
            </a:r>
            <a:endParaRPr lang="en-GB" dirty="0"/>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7E3690E3-00EA-4EEB-B13D-E4E59CC78955}"/>
                  </a:ext>
                </a:extLst>
              </p:cNvPr>
              <p:cNvSpPr>
                <a:spLocks noGrp="1"/>
              </p:cNvSpPr>
              <p:nvPr>
                <p:ph sz="half" idx="2"/>
              </p:nvPr>
            </p:nvSpPr>
            <p:spPr/>
            <p:txBody>
              <a:bodyPr/>
              <a:lstStyle/>
              <a:p>
                <a14:m>
                  <m:oMath xmlns:m="http://schemas.openxmlformats.org/officeDocument/2006/math">
                    <m:sSub>
                      <m:sSubPr>
                        <m:ctrlPr>
                          <a:rPr lang="en-GB" i="1">
                            <a:latin typeface="Cambria Math" panose="02040503050406030204" pitchFamily="18" charset="0"/>
                          </a:rPr>
                        </m:ctrlPr>
                      </m:sSubPr>
                      <m:e>
                        <m:r>
                          <a:rPr lang="en-US" b="1" i="1">
                            <a:latin typeface="Cambria Math" panose="02040503050406030204" pitchFamily="18" charset="0"/>
                          </a:rPr>
                          <m:t>𝐦</m:t>
                        </m:r>
                      </m:e>
                      <m:sub>
                        <m:r>
                          <a:rPr lang="en-US" b="1" i="1">
                            <a:latin typeface="Cambria Math" panose="02040503050406030204" pitchFamily="18" charset="0"/>
                          </a:rPr>
                          <m:t>𝐢𝐤</m:t>
                        </m:r>
                      </m:sub>
                    </m:sSub>
                  </m:oMath>
                </a14:m>
                <a:r>
                  <a:rPr lang="en-GB" dirty="0"/>
                  <a:t> is known for each respondents</a:t>
                </a:r>
              </a:p>
              <a:p>
                <a:r>
                  <a:rPr lang="en-GB" dirty="0"/>
                  <a:t>added a random effect on degree to regularize degree estimates</a:t>
                </a:r>
              </a:p>
              <a:p>
                <a:endParaRPr lang="en-GB" dirty="0"/>
              </a:p>
            </p:txBody>
          </p:sp>
        </mc:Choice>
        <mc:Fallback xmlns="">
          <p:sp>
            <p:nvSpPr>
              <p:cNvPr id="3" name="Segnaposto contenuto 2">
                <a:extLst>
                  <a:ext uri="{FF2B5EF4-FFF2-40B4-BE49-F238E27FC236}">
                    <a16:creationId xmlns:a16="http://schemas.microsoft.com/office/drawing/2014/main" id="{7E3690E3-00EA-4EEB-B13D-E4E59CC78955}"/>
                  </a:ext>
                </a:extLst>
              </p:cNvPr>
              <p:cNvSpPr>
                <a:spLocks noGrp="1" noRot="1" noChangeAspect="1" noMove="1" noResize="1" noEditPoints="1" noAdjustHandles="1" noChangeArrowheads="1" noChangeShapeType="1" noTextEdit="1"/>
              </p:cNvSpPr>
              <p:nvPr>
                <p:ph sz="half" idx="2"/>
              </p:nvPr>
            </p:nvSpPr>
            <p:spPr>
              <a:blipFill>
                <a:blip r:embed="rId3"/>
                <a:stretch>
                  <a:fillRect l="-1471" t="-1080" r="-2828"/>
                </a:stretch>
              </a:blipFill>
            </p:spPr>
            <p:txBody>
              <a:bodyPr/>
              <a:lstStyle/>
              <a:p>
                <a:r>
                  <a:rPr lang="en-GB">
                    <a:noFill/>
                  </a:rPr>
                  <a:t> </a:t>
                </a:r>
              </a:p>
            </p:txBody>
          </p:sp>
        </mc:Fallback>
      </mc:AlternateContent>
      <p:sp>
        <p:nvSpPr>
          <p:cNvPr id="6" name="Segnaposto testo 5">
            <a:extLst>
              <a:ext uri="{FF2B5EF4-FFF2-40B4-BE49-F238E27FC236}">
                <a16:creationId xmlns:a16="http://schemas.microsoft.com/office/drawing/2014/main" id="{C6B1834F-F1FF-4144-A517-A0B1D42A859A}"/>
              </a:ext>
            </a:extLst>
          </p:cNvPr>
          <p:cNvSpPr>
            <a:spLocks noGrp="1"/>
          </p:cNvSpPr>
          <p:nvPr>
            <p:ph type="body" sz="quarter" idx="3"/>
          </p:nvPr>
        </p:nvSpPr>
        <p:spPr/>
        <p:txBody>
          <a:bodyPr/>
          <a:lstStyle/>
          <a:p>
            <a:r>
              <a:rPr lang="en-GB" dirty="0"/>
              <a:t>Our approach</a:t>
            </a:r>
          </a:p>
        </p:txBody>
      </p:sp>
      <mc:AlternateContent xmlns:mc="http://schemas.openxmlformats.org/markup-compatibility/2006" xmlns:a14="http://schemas.microsoft.com/office/drawing/2010/main">
        <mc:Choice Requires="a14">
          <p:sp>
            <p:nvSpPr>
              <p:cNvPr id="10" name="Segnaposto contenuto 9">
                <a:extLst>
                  <a:ext uri="{FF2B5EF4-FFF2-40B4-BE49-F238E27FC236}">
                    <a16:creationId xmlns:a16="http://schemas.microsoft.com/office/drawing/2014/main" id="{89C34CF5-9858-4C23-8376-43CF1EC4D489}"/>
                  </a:ext>
                </a:extLst>
              </p:cNvPr>
              <p:cNvSpPr>
                <a:spLocks noGrp="1"/>
              </p:cNvSpPr>
              <p:nvPr>
                <p:ph sz="quarter" idx="4"/>
              </p:nvPr>
            </p:nvSpPr>
            <p:spPr/>
            <p:txBody>
              <a:bodyPr/>
              <a:lstStyle/>
              <a:p>
                <a14:m>
                  <m:oMath xmlns:m="http://schemas.openxmlformats.org/officeDocument/2006/math">
                    <m:sSub>
                      <m:sSubPr>
                        <m:ctrlPr>
                          <a:rPr lang="en-GB" i="1">
                            <a:latin typeface="Cambria Math" panose="02040503050406030204" pitchFamily="18" charset="0"/>
                          </a:rPr>
                        </m:ctrlPr>
                      </m:sSubPr>
                      <m:e>
                        <m:r>
                          <a:rPr lang="en-US" b="1" i="1">
                            <a:latin typeface="Cambria Math" panose="02040503050406030204" pitchFamily="18" charset="0"/>
                          </a:rPr>
                          <m:t>𝐦</m:t>
                        </m:r>
                      </m:e>
                      <m:sub>
                        <m:r>
                          <a:rPr lang="en-US" b="1" i="1">
                            <a:latin typeface="Cambria Math" panose="02040503050406030204" pitchFamily="18" charset="0"/>
                          </a:rPr>
                          <m:t>𝐢𝐤</m:t>
                        </m:r>
                      </m:sub>
                    </m:sSub>
                  </m:oMath>
                </a14:m>
                <a:r>
                  <a:rPr lang="en-GB" dirty="0"/>
                  <a:t> has been iteratively resampled during the MCMC estimation procedure from a Binomial random variable</a:t>
                </a:r>
              </a:p>
              <a:p>
                <a:endParaRPr lang="en-GB" dirty="0"/>
              </a:p>
            </p:txBody>
          </p:sp>
        </mc:Choice>
        <mc:Fallback xmlns="">
          <p:sp>
            <p:nvSpPr>
              <p:cNvPr id="10" name="Segnaposto contenuto 9">
                <a:extLst>
                  <a:ext uri="{FF2B5EF4-FFF2-40B4-BE49-F238E27FC236}">
                    <a16:creationId xmlns:a16="http://schemas.microsoft.com/office/drawing/2014/main" id="{89C34CF5-9858-4C23-8376-43CF1EC4D489}"/>
                  </a:ext>
                </a:extLst>
              </p:cNvPr>
              <p:cNvSpPr>
                <a:spLocks noGrp="1" noRot="1" noChangeAspect="1" noMove="1" noResize="1" noEditPoints="1" noAdjustHandles="1" noChangeArrowheads="1" noChangeShapeType="1" noTextEdit="1"/>
              </p:cNvSpPr>
              <p:nvPr>
                <p:ph sz="quarter" idx="4"/>
              </p:nvPr>
            </p:nvSpPr>
            <p:spPr>
              <a:blipFill>
                <a:blip r:embed="rId4"/>
                <a:stretch>
                  <a:fillRect l="-1584" t="-1080" r="-56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Rettangolo 3">
                <a:extLst>
                  <a:ext uri="{FF2B5EF4-FFF2-40B4-BE49-F238E27FC236}">
                    <a16:creationId xmlns:a16="http://schemas.microsoft.com/office/drawing/2014/main" id="{C624EDE6-571E-4116-8F84-C74D26A8F88E}"/>
                  </a:ext>
                </a:extLst>
              </p:cNvPr>
              <p:cNvSpPr/>
              <p:nvPr/>
            </p:nvSpPr>
            <p:spPr>
              <a:xfrm>
                <a:off x="4303853" y="3429000"/>
                <a:ext cx="3584293" cy="3420808"/>
              </a:xfrm>
              <a:prstGeom prst="rect">
                <a:avLst/>
              </a:prstGeom>
            </p:spPr>
            <p:txBody>
              <a:bodyPr wrap="square">
                <a:spAutoFit/>
              </a:bodyPr>
              <a:lstStyle/>
              <a:p>
                <a:pPr algn="ctr">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en-GB" sz="3200" i="1" smtClean="0">
                              <a:latin typeface="Cambria Math" panose="02040503050406030204" pitchFamily="18" charset="0"/>
                              <a:ea typeface="Times New Roman" panose="02020603050405020304" pitchFamily="18" charset="0"/>
                            </a:rPr>
                          </m:ctrlPr>
                        </m:sSubPr>
                        <m:e>
                          <m:r>
                            <a:rPr lang="en-US" sz="3200" b="1" i="1">
                              <a:latin typeface="Cambria Math" panose="02040503050406030204" pitchFamily="18" charset="0"/>
                              <a:ea typeface="Times New Roman" panose="02020603050405020304" pitchFamily="18" charset="0"/>
                            </a:rPr>
                            <m:t>𝐦</m:t>
                          </m:r>
                        </m:e>
                        <m:sub>
                          <m:r>
                            <a:rPr lang="en-US" sz="3200" b="1" i="1">
                              <a:latin typeface="Cambria Math" panose="02040503050406030204" pitchFamily="18" charset="0"/>
                              <a:ea typeface="Times New Roman" panose="02020603050405020304" pitchFamily="18" charset="0"/>
                            </a:rPr>
                            <m:t>𝐢𝐤</m:t>
                          </m:r>
                        </m:sub>
                      </m:sSub>
                      <m:r>
                        <a:rPr lang="en-US" sz="3200" b="1">
                          <a:latin typeface="Cambria Math" panose="02040503050406030204" pitchFamily="18" charset="0"/>
                          <a:ea typeface="Times New Roman" panose="02020603050405020304" pitchFamily="18" charset="0"/>
                        </a:rPr>
                        <m:t>~</m:t>
                      </m:r>
                      <m:r>
                        <a:rPr lang="en-US" sz="3200" b="1" i="1">
                          <a:latin typeface="Cambria Math" panose="02040503050406030204" pitchFamily="18" charset="0"/>
                          <a:ea typeface="Times New Roman" panose="02020603050405020304" pitchFamily="18" charset="0"/>
                        </a:rPr>
                        <m:t>𝐁𝐢𝐧𝐨𝐦</m:t>
                      </m:r>
                      <m:d>
                        <m:dPr>
                          <m:ctrlPr>
                            <a:rPr lang="en-GB" sz="3200" i="1">
                              <a:latin typeface="Cambria Math" panose="02040503050406030204" pitchFamily="18" charset="0"/>
                              <a:ea typeface="Times New Roman" panose="02020603050405020304" pitchFamily="18" charset="0"/>
                            </a:rPr>
                          </m:ctrlPr>
                        </m:dPr>
                        <m:e>
                          <m:sSub>
                            <m:sSubPr>
                              <m:ctrlPr>
                                <a:rPr lang="en-GB" sz="3200" i="1">
                                  <a:latin typeface="Cambria Math" panose="02040503050406030204" pitchFamily="18" charset="0"/>
                                  <a:ea typeface="Times New Roman" panose="02020603050405020304" pitchFamily="18" charset="0"/>
                                </a:rPr>
                              </m:ctrlPr>
                            </m:sSubPr>
                            <m:e>
                              <m:r>
                                <a:rPr lang="en-US" sz="3200" b="1" i="1">
                                  <a:latin typeface="Cambria Math" panose="02040503050406030204" pitchFamily="18" charset="0"/>
                                  <a:ea typeface="Times New Roman" panose="02020603050405020304" pitchFamily="18" charset="0"/>
                                </a:rPr>
                                <m:t>𝐜</m:t>
                              </m:r>
                            </m:e>
                            <m:sub>
                              <m:r>
                                <a:rPr lang="en-US" sz="3200" b="1" i="1">
                                  <a:latin typeface="Cambria Math" panose="02040503050406030204" pitchFamily="18" charset="0"/>
                                  <a:ea typeface="Times New Roman" panose="02020603050405020304" pitchFamily="18" charset="0"/>
                                </a:rPr>
                                <m:t>𝒊</m:t>
                              </m:r>
                            </m:sub>
                          </m:sSub>
                          <m:r>
                            <a:rPr lang="en-US" sz="3200" b="1">
                              <a:latin typeface="Cambria Math" panose="02040503050406030204" pitchFamily="18" charset="0"/>
                              <a:ea typeface="Times New Roman" panose="02020603050405020304" pitchFamily="18" charset="0"/>
                            </a:rPr>
                            <m:t>,</m:t>
                          </m:r>
                          <m:f>
                            <m:fPr>
                              <m:ctrlPr>
                                <a:rPr lang="en-GB" sz="3200" i="1">
                                  <a:latin typeface="Cambria Math" panose="02040503050406030204" pitchFamily="18" charset="0"/>
                                  <a:ea typeface="Times New Roman" panose="02020603050405020304" pitchFamily="18" charset="0"/>
                                </a:rPr>
                              </m:ctrlPr>
                            </m:fPr>
                            <m:num>
                              <m:sSub>
                                <m:sSubPr>
                                  <m:ctrlPr>
                                    <a:rPr lang="en-GB" sz="3200" i="1">
                                      <a:latin typeface="Cambria Math" panose="02040503050406030204" pitchFamily="18" charset="0"/>
                                      <a:ea typeface="Times New Roman" panose="02020603050405020304" pitchFamily="18" charset="0"/>
                                    </a:rPr>
                                  </m:ctrlPr>
                                </m:sSubPr>
                                <m:e>
                                  <m:r>
                                    <a:rPr lang="en-US" sz="3200" b="1" i="1">
                                      <a:latin typeface="Cambria Math" panose="02040503050406030204" pitchFamily="18" charset="0"/>
                                      <a:ea typeface="Times New Roman" panose="02020603050405020304" pitchFamily="18" charset="0"/>
                                    </a:rPr>
                                    <m:t>𝐓</m:t>
                                  </m:r>
                                </m:e>
                                <m:sub>
                                  <m:r>
                                    <a:rPr lang="en-US" sz="3200" b="1" i="0">
                                      <a:latin typeface="Cambria Math" panose="02040503050406030204" pitchFamily="18" charset="0"/>
                                      <a:ea typeface="Times New Roman" panose="02020603050405020304" pitchFamily="18" charset="0"/>
                                    </a:rPr>
                                    <m:t>𝐤</m:t>
                                  </m:r>
                                </m:sub>
                              </m:sSub>
                            </m:num>
                            <m:den>
                              <m:r>
                                <a:rPr lang="en-US" sz="3200" b="1" i="1">
                                  <a:latin typeface="Cambria Math" panose="02040503050406030204" pitchFamily="18" charset="0"/>
                                  <a:ea typeface="Times New Roman" panose="02020603050405020304" pitchFamily="18" charset="0"/>
                                </a:rPr>
                                <m:t>𝐓</m:t>
                              </m:r>
                            </m:den>
                          </m:f>
                        </m:e>
                      </m:d>
                    </m:oMath>
                  </m:oMathPara>
                </a14:m>
                <a:endParaRPr lang="en-GB" sz="3200" b="1" i="1" dirty="0">
                  <a:latin typeface="Cambria Math" panose="02040503050406030204" pitchFamily="18" charset="0"/>
                  <a:ea typeface="Times New Roman" panose="02020603050405020304" pitchFamily="18" charset="0"/>
                </a:endParaRPr>
              </a:p>
              <a:p>
                <a:pPr algn="ctr">
                  <a:lnSpc>
                    <a:spcPct val="150000"/>
                  </a:lnSpc>
                  <a:spcAft>
                    <a:spcPts val="0"/>
                  </a:spcAft>
                </a:pPr>
                <a14:m>
                  <m:oMathPara xmlns:m="http://schemas.openxmlformats.org/officeDocument/2006/math">
                    <m:oMathParaPr>
                      <m:jc m:val="centerGroup"/>
                    </m:oMathParaPr>
                    <m:oMath xmlns:m="http://schemas.openxmlformats.org/officeDocument/2006/math">
                      <m:sSub>
                        <m:sSubPr>
                          <m:ctrlPr>
                            <a:rPr lang="en-GB" sz="3200" i="1">
                              <a:latin typeface="Cambria Math" panose="02040503050406030204" pitchFamily="18" charset="0"/>
                            </a:rPr>
                          </m:ctrlPr>
                        </m:sSubPr>
                        <m:e>
                          <m:r>
                            <a:rPr lang="en-US" sz="3200" b="1" i="1">
                              <a:latin typeface="Cambria Math" panose="02040503050406030204" pitchFamily="18" charset="0"/>
                            </a:rPr>
                            <m:t>𝒄</m:t>
                          </m:r>
                        </m:e>
                        <m:sub>
                          <m:r>
                            <a:rPr lang="en-US" sz="3200" b="1" i="1">
                              <a:latin typeface="Cambria Math" panose="02040503050406030204" pitchFamily="18" charset="0"/>
                            </a:rPr>
                            <m:t>𝒊</m:t>
                          </m:r>
                        </m:sub>
                      </m:sSub>
                      <m:r>
                        <a:rPr lang="fr-FR" sz="3200" b="1" i="1">
                          <a:latin typeface="Cambria Math" panose="02040503050406030204" pitchFamily="18" charset="0"/>
                        </a:rPr>
                        <m:t>~</m:t>
                      </m:r>
                      <m:r>
                        <a:rPr lang="fr-FR" sz="3200" b="1" i="1">
                          <a:latin typeface="Cambria Math" panose="02040503050406030204" pitchFamily="18" charset="0"/>
                        </a:rPr>
                        <m:t>𝒍𝒐𝒈𝑵𝒐𝒓𝒎</m:t>
                      </m:r>
                      <m:d>
                        <m:dPr>
                          <m:ctrlPr>
                            <a:rPr lang="en-GB" sz="3200" i="1">
                              <a:latin typeface="Cambria Math" panose="02040503050406030204" pitchFamily="18" charset="0"/>
                            </a:rPr>
                          </m:ctrlPr>
                        </m:dPr>
                        <m:e>
                          <m:r>
                            <a:rPr lang="en-US" sz="3200" b="1" i="1">
                              <a:latin typeface="Cambria Math" panose="02040503050406030204" pitchFamily="18" charset="0"/>
                            </a:rPr>
                            <m:t>𝝁</m:t>
                          </m:r>
                          <m:r>
                            <a:rPr lang="fr-FR" sz="3200" b="1" i="1">
                              <a:latin typeface="Cambria Math" panose="02040503050406030204" pitchFamily="18" charset="0"/>
                            </a:rPr>
                            <m:t>,</m:t>
                          </m:r>
                          <m:sSup>
                            <m:sSupPr>
                              <m:ctrlPr>
                                <a:rPr lang="en-GB" sz="3200" i="1">
                                  <a:latin typeface="Cambria Math" panose="02040503050406030204" pitchFamily="18" charset="0"/>
                                </a:rPr>
                              </m:ctrlPr>
                            </m:sSupPr>
                            <m:e>
                              <m:r>
                                <a:rPr lang="en-US" sz="3200" b="1" i="1">
                                  <a:latin typeface="Cambria Math" panose="02040503050406030204" pitchFamily="18" charset="0"/>
                                </a:rPr>
                                <m:t>𝝈</m:t>
                              </m:r>
                            </m:e>
                            <m:sup>
                              <m:r>
                                <a:rPr lang="fr-FR" sz="3200" b="1" i="1">
                                  <a:latin typeface="Cambria Math" panose="02040503050406030204" pitchFamily="18" charset="0"/>
                                </a:rPr>
                                <m:t>𝟐</m:t>
                              </m:r>
                            </m:sup>
                          </m:sSup>
                        </m:e>
                      </m:d>
                    </m:oMath>
                  </m:oMathPara>
                </a14:m>
                <a:endParaRPr lang="en-GB" sz="3200" b="1" dirty="0">
                  <a:latin typeface="Times New Roman" panose="02020603050405020304" pitchFamily="18" charset="0"/>
                  <a:ea typeface="Times New Roman" panose="02020603050405020304" pitchFamily="18" charset="0"/>
                </a:endParaRPr>
              </a:p>
              <a:p>
                <a:pPr algn="ctr">
                  <a:lnSpc>
                    <a:spcPct val="200000"/>
                  </a:lnSpc>
                  <a:spcAft>
                    <a:spcPts val="0"/>
                  </a:spcAft>
                </a:pPr>
                <a:endParaRPr lang="en-GB" sz="3200" dirty="0">
                  <a:latin typeface="Times New Roman" panose="02020603050405020304" pitchFamily="18" charset="0"/>
                  <a:ea typeface="Times New Roman" panose="02020603050405020304" pitchFamily="18" charset="0"/>
                </a:endParaRPr>
              </a:p>
            </p:txBody>
          </p:sp>
        </mc:Choice>
        <mc:Fallback xmlns="">
          <p:sp>
            <p:nvSpPr>
              <p:cNvPr id="4" name="Rettangolo 3">
                <a:extLst>
                  <a:ext uri="{FF2B5EF4-FFF2-40B4-BE49-F238E27FC236}">
                    <a16:creationId xmlns:a16="http://schemas.microsoft.com/office/drawing/2014/main" id="{C624EDE6-571E-4116-8F84-C74D26A8F88E}"/>
                  </a:ext>
                </a:extLst>
              </p:cNvPr>
              <p:cNvSpPr>
                <a:spLocks noRot="1" noChangeAspect="1" noMove="1" noResize="1" noEditPoints="1" noAdjustHandles="1" noChangeArrowheads="1" noChangeShapeType="1" noTextEdit="1"/>
              </p:cNvSpPr>
              <p:nvPr/>
            </p:nvSpPr>
            <p:spPr>
              <a:xfrm>
                <a:off x="4303853" y="3429000"/>
                <a:ext cx="3584293" cy="3420808"/>
              </a:xfrm>
              <a:prstGeom prst="rect">
                <a:avLst/>
              </a:prstGeom>
              <a:blipFill>
                <a:blip r:embed="rId5"/>
                <a:stretch>
                  <a:fillRect l="-1871"/>
                </a:stretch>
              </a:blipFill>
            </p:spPr>
            <p:txBody>
              <a:bodyPr/>
              <a:lstStyle/>
              <a:p>
                <a:r>
                  <a:rPr lang="en-GB">
                    <a:noFill/>
                  </a:rPr>
                  <a:t> </a:t>
                </a:r>
              </a:p>
            </p:txBody>
          </p:sp>
        </mc:Fallback>
      </mc:AlternateContent>
      <p:sp>
        <p:nvSpPr>
          <p:cNvPr id="8" name="CasellaDiTesto 7">
            <a:extLst>
              <a:ext uri="{FF2B5EF4-FFF2-40B4-BE49-F238E27FC236}">
                <a16:creationId xmlns:a16="http://schemas.microsoft.com/office/drawing/2014/main" id="{925AEB08-A674-4A58-97EA-B5605D334F7F}"/>
              </a:ext>
            </a:extLst>
          </p:cNvPr>
          <p:cNvSpPr txBox="1"/>
          <p:nvPr/>
        </p:nvSpPr>
        <p:spPr>
          <a:xfrm>
            <a:off x="1075602" y="4307224"/>
            <a:ext cx="2762250" cy="101566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3000" b="1" dirty="0"/>
              <a:t>Random degree model</a:t>
            </a:r>
          </a:p>
        </p:txBody>
      </p:sp>
      <p:sp>
        <p:nvSpPr>
          <p:cNvPr id="11" name="Freccia in giù 10">
            <a:extLst>
              <a:ext uri="{FF2B5EF4-FFF2-40B4-BE49-F238E27FC236}">
                <a16:creationId xmlns:a16="http://schemas.microsoft.com/office/drawing/2014/main" id="{B903FD48-2EDD-49B3-A4F3-E0DE594634DB}"/>
              </a:ext>
            </a:extLst>
          </p:cNvPr>
          <p:cNvSpPr/>
          <p:nvPr/>
        </p:nvSpPr>
        <p:spPr>
          <a:xfrm>
            <a:off x="2856411" y="3429000"/>
            <a:ext cx="444138" cy="7946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85593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5953A8-D802-40E6-8164-21DF3EA79260}"/>
              </a:ext>
            </a:extLst>
          </p:cNvPr>
          <p:cNvSpPr>
            <a:spLocks noGrp="1"/>
          </p:cNvSpPr>
          <p:nvPr>
            <p:ph type="title"/>
          </p:nvPr>
        </p:nvSpPr>
        <p:spPr/>
        <p:txBody>
          <a:bodyPr/>
          <a:lstStyle/>
          <a:p>
            <a:r>
              <a:rPr lang="en-GB" dirty="0"/>
              <a:t>Prior distribution</a:t>
            </a:r>
          </a:p>
        </p:txBody>
      </p:sp>
      <p:sp>
        <p:nvSpPr>
          <p:cNvPr id="10" name="Segnaposto testo 9">
            <a:extLst>
              <a:ext uri="{FF2B5EF4-FFF2-40B4-BE49-F238E27FC236}">
                <a16:creationId xmlns:a16="http://schemas.microsoft.com/office/drawing/2014/main" id="{14E23963-179C-423B-A779-DAFE1647FEFB}"/>
              </a:ext>
            </a:extLst>
          </p:cNvPr>
          <p:cNvSpPr>
            <a:spLocks noGrp="1"/>
          </p:cNvSpPr>
          <p:nvPr>
            <p:ph type="body" idx="1"/>
          </p:nvPr>
        </p:nvSpPr>
        <p:spPr/>
        <p:txBody>
          <a:bodyPr/>
          <a:lstStyle/>
          <a:p>
            <a:r>
              <a:rPr lang="en-GB" dirty="0" err="1"/>
              <a:t>Maltiel</a:t>
            </a:r>
            <a:endParaRPr lang="en-GB" dirty="0"/>
          </a:p>
        </p:txBody>
      </p:sp>
      <p:sp>
        <p:nvSpPr>
          <p:cNvPr id="12" name="Segnaposto testo 11">
            <a:extLst>
              <a:ext uri="{FF2B5EF4-FFF2-40B4-BE49-F238E27FC236}">
                <a16:creationId xmlns:a16="http://schemas.microsoft.com/office/drawing/2014/main" id="{7FE13A98-A9D1-45B4-8937-1780B5C540FD}"/>
              </a:ext>
            </a:extLst>
          </p:cNvPr>
          <p:cNvSpPr>
            <a:spLocks noGrp="1"/>
          </p:cNvSpPr>
          <p:nvPr>
            <p:ph type="body" sz="quarter" idx="3"/>
          </p:nvPr>
        </p:nvSpPr>
        <p:spPr/>
        <p:txBody>
          <a:bodyPr/>
          <a:lstStyle/>
          <a:p>
            <a:r>
              <a:rPr lang="en-GB" dirty="0"/>
              <a:t>Our approach</a:t>
            </a:r>
          </a:p>
        </p:txBody>
      </p:sp>
      <mc:AlternateContent xmlns:mc="http://schemas.openxmlformats.org/markup-compatibility/2006" xmlns:a14="http://schemas.microsoft.com/office/drawing/2010/main">
        <mc:Choice Requires="a14">
          <p:sp>
            <p:nvSpPr>
              <p:cNvPr id="13" name="Segnaposto contenuto 12">
                <a:extLst>
                  <a:ext uri="{FF2B5EF4-FFF2-40B4-BE49-F238E27FC236}">
                    <a16:creationId xmlns:a16="http://schemas.microsoft.com/office/drawing/2014/main" id="{04C99866-5FE0-4419-9F9B-085E30366F0A}"/>
                  </a:ext>
                </a:extLst>
              </p:cNvPr>
              <p:cNvSpPr>
                <a:spLocks noGrp="1"/>
              </p:cNvSpPr>
              <p:nvPr>
                <p:ph sz="quarter" idx="4"/>
              </p:nvPr>
            </p:nvSpPr>
            <p:spPr/>
            <p:txBody>
              <a:bodyPr/>
              <a:lstStyle/>
              <a:p>
                <a:r>
                  <a:rPr lang="en-US" dirty="0"/>
                  <a:t>Other weakly informative priors have been defined by setting a normal random variable defined as </a:t>
                </a:r>
                <a14:m>
                  <m:oMath xmlns:m="http://schemas.openxmlformats.org/officeDocument/2006/math">
                    <m:r>
                      <a:rPr lang="en-US" i="1">
                        <a:latin typeface="Cambria Math" panose="02040503050406030204" pitchFamily="18" charset="0"/>
                      </a:rPr>
                      <m:t>𝜇</m:t>
                    </m:r>
                    <m:r>
                      <a:rPr lang="en-US" i="1">
                        <a:latin typeface="Cambria Math" panose="02040503050406030204" pitchFamily="18" charset="0"/>
                      </a:rPr>
                      <m:t>~</m:t>
                    </m:r>
                    <m:r>
                      <a:rPr lang="en-US" i="1">
                        <a:latin typeface="Cambria Math" panose="02040503050406030204" pitchFamily="18" charset="0"/>
                      </a:rPr>
                      <m:t>𝑁𝑜𝑟𝑚𝑎𝑙</m:t>
                    </m:r>
                    <m:d>
                      <m:dPr>
                        <m:ctrlPr>
                          <a:rPr lang="en-GB" i="1">
                            <a:latin typeface="Cambria Math" panose="02040503050406030204" pitchFamily="18" charset="0"/>
                          </a:rPr>
                        </m:ctrlPr>
                      </m:dPr>
                      <m:e>
                        <m:r>
                          <a:rPr lang="en-US" i="1">
                            <a:latin typeface="Cambria Math" panose="02040503050406030204" pitchFamily="18" charset="0"/>
                          </a:rPr>
                          <m:t>𝑣</m:t>
                        </m:r>
                        <m:r>
                          <a:rPr lang="en-US" i="1">
                            <a:latin typeface="Cambria Math" panose="02040503050406030204" pitchFamily="18" charset="0"/>
                          </a:rPr>
                          <m:t>,100</m:t>
                        </m:r>
                      </m:e>
                    </m:d>
                  </m:oMath>
                </a14:m>
                <a:r>
                  <a:rPr lang="en-US" dirty="0"/>
                  <a:t>. The </a:t>
                </a:r>
                <a14:m>
                  <m:oMath xmlns:m="http://schemas.openxmlformats.org/officeDocument/2006/math">
                    <m:r>
                      <a:rPr lang="en-US" i="1">
                        <a:latin typeface="Cambria Math" panose="02040503050406030204" pitchFamily="18" charset="0"/>
                      </a:rPr>
                      <m:t>𝑣</m:t>
                    </m:r>
                  </m:oMath>
                </a14:m>
                <a:r>
                  <a:rPr lang="en-US" dirty="0"/>
                  <a:t> values ranges among the values suggested by </a:t>
                </a:r>
                <a:r>
                  <a:rPr lang="en-US" dirty="0" err="1"/>
                  <a:t>Maltiel</a:t>
                </a:r>
                <a:r>
                  <a:rPr lang="en-US" dirty="0"/>
                  <a:t>[18]</a:t>
                </a:r>
                <a:r>
                  <a:rPr lang="en-GB" dirty="0"/>
                  <a:t> from 3 and 8.</a:t>
                </a:r>
              </a:p>
              <a:p>
                <a:endParaRPr lang="en-GB" dirty="0"/>
              </a:p>
            </p:txBody>
          </p:sp>
        </mc:Choice>
        <mc:Fallback xmlns="">
          <p:sp>
            <p:nvSpPr>
              <p:cNvPr id="13" name="Segnaposto contenuto 12">
                <a:extLst>
                  <a:ext uri="{FF2B5EF4-FFF2-40B4-BE49-F238E27FC236}">
                    <a16:creationId xmlns:a16="http://schemas.microsoft.com/office/drawing/2014/main" id="{04C99866-5FE0-4419-9F9B-085E30366F0A}"/>
                  </a:ext>
                </a:extLst>
              </p:cNvPr>
              <p:cNvSpPr>
                <a:spLocks noGrp="1" noRot="1" noChangeAspect="1" noMove="1" noResize="1" noEditPoints="1" noAdjustHandles="1" noChangeArrowheads="1" noChangeShapeType="1" noTextEdit="1"/>
              </p:cNvSpPr>
              <p:nvPr>
                <p:ph sz="quarter" idx="4"/>
              </p:nvPr>
            </p:nvSpPr>
            <p:spPr>
              <a:blipFill>
                <a:blip r:embed="rId3"/>
                <a:stretch>
                  <a:fillRect l="-1584" t="-1080" r="-260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4" name="Tabella 3">
                <a:extLst>
                  <a:ext uri="{FF2B5EF4-FFF2-40B4-BE49-F238E27FC236}">
                    <a16:creationId xmlns:a16="http://schemas.microsoft.com/office/drawing/2014/main" id="{CA43EFEC-DD0F-4F20-A7F0-0289F6737835}"/>
                  </a:ext>
                </a:extLst>
              </p:cNvPr>
              <p:cNvGraphicFramePr>
                <a:graphicFrameLocks noGrp="1"/>
              </p:cNvGraphicFramePr>
              <p:nvPr>
                <p:extLst>
                  <p:ext uri="{D42A27DB-BD31-4B8C-83A1-F6EECF244321}">
                    <p14:modId xmlns:p14="http://schemas.microsoft.com/office/powerpoint/2010/main" val="704263711"/>
                  </p:ext>
                </p:extLst>
              </p:nvPr>
            </p:nvGraphicFramePr>
            <p:xfrm>
              <a:off x="998269" y="96075"/>
              <a:ext cx="3143250" cy="5426837"/>
            </p:xfrm>
            <a:graphic>
              <a:graphicData uri="http://schemas.openxmlformats.org/drawingml/2006/table">
                <a:tbl>
                  <a:tblPr>
                    <a:tableStyleId>{5C22544A-7EE6-4342-B048-85BDC9FD1C3A}</a:tableStyleId>
                  </a:tblPr>
                  <a:tblGrid>
                    <a:gridCol w="3143250">
                      <a:extLst>
                        <a:ext uri="{9D8B030D-6E8A-4147-A177-3AD203B41FA5}">
                          <a16:colId xmlns:a16="http://schemas.microsoft.com/office/drawing/2014/main" val="84706382"/>
                        </a:ext>
                      </a:extLst>
                    </a:gridCol>
                  </a:tblGrid>
                  <a:tr h="2704556">
                    <a:tc>
                      <a:txBody>
                        <a:bodyPr/>
                        <a:lstStyle/>
                        <a:p>
                          <a:pPr algn="just">
                            <a:lnSpc>
                              <a:spcPct val="200000"/>
                            </a:lnSpc>
                            <a:spcAft>
                              <a:spcPts val="800"/>
                            </a:spcAft>
                          </a:pPr>
                          <a:endParaRPr lang="en-GB" sz="4000" dirty="0">
                            <a:effectLst/>
                          </a:endParaRPr>
                        </a:p>
                        <a:p>
                          <a:pPr algn="just">
                            <a:lnSpc>
                              <a:spcPct val="200000"/>
                            </a:lnSpc>
                            <a:spcAft>
                              <a:spcPts val="800"/>
                            </a:spcAft>
                          </a:pPr>
                          <a14:m>
                            <m:oMathPara xmlns:m="http://schemas.openxmlformats.org/officeDocument/2006/math">
                              <m:oMathParaPr>
                                <m:jc m:val="centerGroup"/>
                              </m:oMathParaPr>
                              <m:oMath xmlns:m="http://schemas.openxmlformats.org/officeDocument/2006/math">
                                <m:eqArr>
                                  <m:eqArrPr>
                                    <m:ctrlPr>
                                      <a:rPr lang="en-GB" sz="4000" i="1">
                                        <a:effectLst/>
                                        <a:latin typeface="Cambria Math" panose="02040503050406030204" pitchFamily="18" charset="0"/>
                                      </a:rPr>
                                    </m:ctrlPr>
                                  </m:eqArrPr>
                                  <m:e>
                                    <m:r>
                                      <a:rPr lang="en-US" sz="4000">
                                        <a:effectLst/>
                                        <a:latin typeface="Cambria Math" panose="02040503050406030204" pitchFamily="18" charset="0"/>
                                      </a:rPr>
                                      <m:t>𝜇</m:t>
                                    </m:r>
                                    <m:r>
                                      <a:rPr lang="en-US" sz="4000">
                                        <a:effectLst/>
                                        <a:latin typeface="Cambria Math" panose="02040503050406030204" pitchFamily="18" charset="0"/>
                                      </a:rPr>
                                      <m:t>~</m:t>
                                    </m:r>
                                    <m:r>
                                      <a:rPr lang="en-US" sz="4000">
                                        <a:effectLst/>
                                        <a:latin typeface="Cambria Math" panose="02040503050406030204" pitchFamily="18" charset="0"/>
                                      </a:rPr>
                                      <m:t>𝑈</m:t>
                                    </m:r>
                                    <m:r>
                                      <a:rPr lang="en-US" sz="4000">
                                        <a:effectLst/>
                                        <a:latin typeface="Cambria Math" panose="02040503050406030204" pitchFamily="18" charset="0"/>
                                      </a:rPr>
                                      <m:t>(3,8)</m:t>
                                    </m:r>
                                  </m:e>
                                  <m:e>
                                    <m:r>
                                      <a:rPr lang="en-US" sz="4000">
                                        <a:effectLst/>
                                        <a:latin typeface="Cambria Math" panose="02040503050406030204" pitchFamily="18" charset="0"/>
                                      </a:rPr>
                                      <m:t>𝜎</m:t>
                                    </m:r>
                                    <m:r>
                                      <a:rPr lang="en-US" sz="4000">
                                        <a:effectLst/>
                                        <a:latin typeface="Cambria Math" panose="02040503050406030204" pitchFamily="18" charset="0"/>
                                      </a:rPr>
                                      <m:t>~</m:t>
                                    </m:r>
                                    <m:r>
                                      <a:rPr lang="en-US" sz="4000">
                                        <a:effectLst/>
                                        <a:latin typeface="Cambria Math" panose="02040503050406030204" pitchFamily="18" charset="0"/>
                                      </a:rPr>
                                      <m:t>𝑈</m:t>
                                    </m:r>
                                    <m:d>
                                      <m:dPr>
                                        <m:ctrlPr>
                                          <a:rPr lang="en-GB" sz="4000" i="1">
                                            <a:effectLst/>
                                            <a:latin typeface="Cambria Math" panose="02040503050406030204" pitchFamily="18" charset="0"/>
                                          </a:rPr>
                                        </m:ctrlPr>
                                      </m:dPr>
                                      <m:e>
                                        <m:f>
                                          <m:fPr>
                                            <m:ctrlPr>
                                              <a:rPr lang="en-GB" sz="4000" i="1">
                                                <a:effectLst/>
                                                <a:latin typeface="Cambria Math" panose="02040503050406030204" pitchFamily="18" charset="0"/>
                                              </a:rPr>
                                            </m:ctrlPr>
                                          </m:fPr>
                                          <m:num>
                                            <m:r>
                                              <a:rPr lang="en-US" sz="4000">
                                                <a:effectLst/>
                                                <a:latin typeface="Cambria Math" panose="02040503050406030204" pitchFamily="18" charset="0"/>
                                              </a:rPr>
                                              <m:t>1</m:t>
                                            </m:r>
                                          </m:num>
                                          <m:den>
                                            <m:r>
                                              <a:rPr lang="en-US" sz="4000">
                                                <a:effectLst/>
                                                <a:latin typeface="Cambria Math" panose="02040503050406030204" pitchFamily="18" charset="0"/>
                                              </a:rPr>
                                              <m:t>4</m:t>
                                            </m:r>
                                          </m:den>
                                        </m:f>
                                        <m:r>
                                          <a:rPr lang="en-US" sz="4000">
                                            <a:effectLst/>
                                            <a:latin typeface="Cambria Math" panose="02040503050406030204" pitchFamily="18" charset="0"/>
                                          </a:rPr>
                                          <m:t>,2</m:t>
                                        </m:r>
                                      </m:e>
                                    </m:d>
                                  </m:e>
                                </m:eqArr>
                              </m:oMath>
                            </m:oMathPara>
                          </a14:m>
                          <a:endParaRPr lang="en-GB" sz="4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noFill/>
                      </a:tcPr>
                    </a:tc>
                    <a:extLst>
                      <a:ext uri="{0D108BD9-81ED-4DB2-BD59-A6C34878D82A}">
                        <a16:rowId xmlns:a16="http://schemas.microsoft.com/office/drawing/2014/main" val="4274231867"/>
                      </a:ext>
                    </a:extLst>
                  </a:tr>
                </a:tbl>
              </a:graphicData>
            </a:graphic>
          </p:graphicFrame>
        </mc:Choice>
        <mc:Fallback xmlns="">
          <p:graphicFrame>
            <p:nvGraphicFramePr>
              <p:cNvPr id="4" name="Tabella 3">
                <a:extLst>
                  <a:ext uri="{FF2B5EF4-FFF2-40B4-BE49-F238E27FC236}">
                    <a16:creationId xmlns:a16="http://schemas.microsoft.com/office/drawing/2014/main" id="{CA43EFEC-DD0F-4F20-A7F0-0289F6737835}"/>
                  </a:ext>
                </a:extLst>
              </p:cNvPr>
              <p:cNvGraphicFramePr>
                <a:graphicFrameLocks noGrp="1"/>
              </p:cNvGraphicFramePr>
              <p:nvPr>
                <p:extLst>
                  <p:ext uri="{D42A27DB-BD31-4B8C-83A1-F6EECF244321}">
                    <p14:modId xmlns:p14="http://schemas.microsoft.com/office/powerpoint/2010/main" val="704263711"/>
                  </p:ext>
                </p:extLst>
              </p:nvPr>
            </p:nvGraphicFramePr>
            <p:xfrm>
              <a:off x="998269" y="96075"/>
              <a:ext cx="3143250" cy="5426837"/>
            </p:xfrm>
            <a:graphic>
              <a:graphicData uri="http://schemas.openxmlformats.org/drawingml/2006/table">
                <a:tbl>
                  <a:tblPr>
                    <a:tableStyleId>{5C22544A-7EE6-4342-B048-85BDC9FD1C3A}</a:tableStyleId>
                  </a:tblPr>
                  <a:tblGrid>
                    <a:gridCol w="3143250">
                      <a:extLst>
                        <a:ext uri="{9D8B030D-6E8A-4147-A177-3AD203B41FA5}">
                          <a16:colId xmlns:a16="http://schemas.microsoft.com/office/drawing/2014/main" val="84706382"/>
                        </a:ext>
                      </a:extLst>
                    </a:gridCol>
                  </a:tblGrid>
                  <a:tr h="5426837">
                    <a:tc>
                      <a:txBody>
                        <a:bodyPr/>
                        <a:lstStyle/>
                        <a:p>
                          <a:endParaRPr lang="en-US"/>
                        </a:p>
                      </a:txBody>
                      <a:tcPr marL="0" marR="0" marT="0" marB="0" anchor="ctr">
                        <a:blipFill>
                          <a:blip r:embed="rId4"/>
                          <a:stretch>
                            <a:fillRect l="-193" t="-112" r="-387" b="-337"/>
                          </a:stretch>
                        </a:blipFill>
                      </a:tcPr>
                    </a:tc>
                    <a:extLst>
                      <a:ext uri="{0D108BD9-81ED-4DB2-BD59-A6C34878D82A}">
                        <a16:rowId xmlns:a16="http://schemas.microsoft.com/office/drawing/2014/main" val="4274231867"/>
                      </a:ext>
                    </a:extLst>
                  </a:tr>
                </a:tbl>
              </a:graphicData>
            </a:graphic>
          </p:graphicFrame>
        </mc:Fallback>
      </mc:AlternateContent>
      <p:sp>
        <p:nvSpPr>
          <p:cNvPr id="3" name="Freccia a destra 2">
            <a:extLst>
              <a:ext uri="{FF2B5EF4-FFF2-40B4-BE49-F238E27FC236}">
                <a16:creationId xmlns:a16="http://schemas.microsoft.com/office/drawing/2014/main" id="{5CBDAD4B-BDA3-4707-9D39-9A33DC8D8E9E}"/>
              </a:ext>
            </a:extLst>
          </p:cNvPr>
          <p:cNvSpPr/>
          <p:nvPr/>
        </p:nvSpPr>
        <p:spPr>
          <a:xfrm>
            <a:off x="4772416" y="4083485"/>
            <a:ext cx="1528176" cy="6397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921528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3D760B-8E09-4D76-AA49-5A723D83898E}"/>
              </a:ext>
            </a:extLst>
          </p:cNvPr>
          <p:cNvSpPr>
            <a:spLocks noGrp="1"/>
          </p:cNvSpPr>
          <p:nvPr>
            <p:ph type="title"/>
          </p:nvPr>
        </p:nvSpPr>
        <p:spPr>
          <a:xfrm>
            <a:off x="609600" y="161365"/>
            <a:ext cx="10972800" cy="1681368"/>
          </a:xfrm>
        </p:spPr>
        <p:txBody>
          <a:bodyPr>
            <a:normAutofit/>
          </a:bodyPr>
          <a:lstStyle/>
          <a:p>
            <a:r>
              <a:rPr lang="en-GB" b="1" dirty="0"/>
              <a:t>Performance of our approach</a:t>
            </a:r>
            <a:endParaRPr lang="en-GB" dirty="0"/>
          </a:p>
        </p:txBody>
      </p:sp>
      <p:graphicFrame>
        <p:nvGraphicFramePr>
          <p:cNvPr id="4" name="Tabella 3">
            <a:extLst>
              <a:ext uri="{FF2B5EF4-FFF2-40B4-BE49-F238E27FC236}">
                <a16:creationId xmlns:a16="http://schemas.microsoft.com/office/drawing/2014/main" id="{88C03998-8CB6-4336-8B37-0A3B2C3ECC94}"/>
              </a:ext>
            </a:extLst>
          </p:cNvPr>
          <p:cNvGraphicFramePr>
            <a:graphicFrameLocks noGrp="1"/>
          </p:cNvGraphicFramePr>
          <p:nvPr>
            <p:extLst>
              <p:ext uri="{D42A27DB-BD31-4B8C-83A1-F6EECF244321}">
                <p14:modId xmlns:p14="http://schemas.microsoft.com/office/powerpoint/2010/main" val="2178984468"/>
              </p:ext>
            </p:extLst>
          </p:nvPr>
        </p:nvGraphicFramePr>
        <p:xfrm>
          <a:off x="609600" y="2251159"/>
          <a:ext cx="10972800" cy="2834640"/>
        </p:xfrm>
        <a:graphic>
          <a:graphicData uri="http://schemas.openxmlformats.org/drawingml/2006/table">
            <a:tbl>
              <a:tblPr/>
              <a:tblGrid>
                <a:gridCol w="1371600">
                  <a:extLst>
                    <a:ext uri="{9D8B030D-6E8A-4147-A177-3AD203B41FA5}">
                      <a16:colId xmlns:a16="http://schemas.microsoft.com/office/drawing/2014/main" val="615721197"/>
                    </a:ext>
                  </a:extLst>
                </a:gridCol>
                <a:gridCol w="1371600">
                  <a:extLst>
                    <a:ext uri="{9D8B030D-6E8A-4147-A177-3AD203B41FA5}">
                      <a16:colId xmlns:a16="http://schemas.microsoft.com/office/drawing/2014/main" val="875303642"/>
                    </a:ext>
                  </a:extLst>
                </a:gridCol>
                <a:gridCol w="1371600">
                  <a:extLst>
                    <a:ext uri="{9D8B030D-6E8A-4147-A177-3AD203B41FA5}">
                      <a16:colId xmlns:a16="http://schemas.microsoft.com/office/drawing/2014/main" val="4141965112"/>
                    </a:ext>
                  </a:extLst>
                </a:gridCol>
                <a:gridCol w="1371600">
                  <a:extLst>
                    <a:ext uri="{9D8B030D-6E8A-4147-A177-3AD203B41FA5}">
                      <a16:colId xmlns:a16="http://schemas.microsoft.com/office/drawing/2014/main" val="1924655799"/>
                    </a:ext>
                  </a:extLst>
                </a:gridCol>
                <a:gridCol w="1371600">
                  <a:extLst>
                    <a:ext uri="{9D8B030D-6E8A-4147-A177-3AD203B41FA5}">
                      <a16:colId xmlns:a16="http://schemas.microsoft.com/office/drawing/2014/main" val="3586721627"/>
                    </a:ext>
                  </a:extLst>
                </a:gridCol>
                <a:gridCol w="1371600">
                  <a:extLst>
                    <a:ext uri="{9D8B030D-6E8A-4147-A177-3AD203B41FA5}">
                      <a16:colId xmlns:a16="http://schemas.microsoft.com/office/drawing/2014/main" val="3527649532"/>
                    </a:ext>
                  </a:extLst>
                </a:gridCol>
                <a:gridCol w="1371600">
                  <a:extLst>
                    <a:ext uri="{9D8B030D-6E8A-4147-A177-3AD203B41FA5}">
                      <a16:colId xmlns:a16="http://schemas.microsoft.com/office/drawing/2014/main" val="2176942426"/>
                    </a:ext>
                  </a:extLst>
                </a:gridCol>
                <a:gridCol w="1371600">
                  <a:extLst>
                    <a:ext uri="{9D8B030D-6E8A-4147-A177-3AD203B41FA5}">
                      <a16:colId xmlns:a16="http://schemas.microsoft.com/office/drawing/2014/main" val="3719833022"/>
                    </a:ext>
                  </a:extLst>
                </a:gridCol>
              </a:tblGrid>
              <a:tr h="0">
                <a:tc rowSpan="2">
                  <a:txBody>
                    <a:bodyPr/>
                    <a:lstStyle/>
                    <a:p>
                      <a:pPr algn="ctr" fontAlgn="ctr"/>
                      <a:r>
                        <a:rPr lang="en-GB">
                          <a:effectLst/>
                          <a:latin typeface="Times New Roman" panose="02020603050405020304" pitchFamily="18" charset="0"/>
                          <a:cs typeface="Times New Roman" panose="02020603050405020304" pitchFamily="18" charset="0"/>
                        </a:rPr>
                        <a:t>Study Size</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GB" dirty="0" err="1">
                          <a:effectLst/>
                          <a:latin typeface="Times New Roman" panose="02020603050405020304" pitchFamily="18" charset="0"/>
                          <a:cs typeface="Times New Roman" panose="02020603050405020304" pitchFamily="18" charset="0"/>
                        </a:rPr>
                        <a:t>Maltiel’s</a:t>
                      </a:r>
                      <a:r>
                        <a:rPr lang="en-GB" dirty="0">
                          <a:effectLst/>
                          <a:latin typeface="Times New Roman" panose="02020603050405020304" pitchFamily="18" charset="0"/>
                          <a:cs typeface="Times New Roman" panose="02020603050405020304" pitchFamily="18" charset="0"/>
                        </a:rPr>
                        <a:t> Method</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algn="ctr" fontAlgn="ctr"/>
                      <a:r>
                        <a:rPr lang="en-GB">
                          <a:effectLst/>
                          <a:latin typeface="Times New Roman" panose="02020603050405020304" pitchFamily="18" charset="0"/>
                          <a:cs typeface="Times New Roman" panose="02020603050405020304" pitchFamily="18" charset="0"/>
                        </a:rPr>
                        <a:t>Modified Maltiel’s Method</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99186350"/>
                  </a:ext>
                </a:extLst>
              </a:tr>
              <a:tr h="0">
                <a:tc vMerge="1">
                  <a:txBody>
                    <a:bodyPr/>
                    <a:lstStyle/>
                    <a:p>
                      <a:endParaRPr lang="en-GB"/>
                    </a:p>
                  </a:txBody>
                  <a:tcPr/>
                </a:tc>
                <a:tc>
                  <a:txBody>
                    <a:bodyPr/>
                    <a:lstStyle/>
                    <a:p>
                      <a:pPr algn="ctr" fontAlgn="ctr"/>
                      <a:r>
                        <a:rPr lang="en-GB">
                          <a:effectLst/>
                          <a:latin typeface="Times New Roman" panose="02020603050405020304" pitchFamily="18" charset="0"/>
                          <a:cs typeface="Times New Roman" panose="02020603050405020304" pitchFamily="18" charset="0"/>
                        </a:rPr>
                        <a:t>Benchmark Prevalence</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dirty="0">
                          <a:effectLst/>
                          <a:latin typeface="Times New Roman" panose="02020603050405020304" pitchFamily="18" charset="0"/>
                          <a:cs typeface="Times New Roman" panose="02020603050405020304" pitchFamily="18" charset="0"/>
                        </a:rPr>
                        <a:t>Prevalence%</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95% CI Length</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Bias</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dirty="0">
                          <a:effectLst/>
                          <a:latin typeface="Times New Roman" panose="02020603050405020304" pitchFamily="18" charset="0"/>
                          <a:cs typeface="Times New Roman" panose="02020603050405020304" pitchFamily="18" charset="0"/>
                        </a:rPr>
                        <a:t>Prevalence%</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95% CI Length</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Bias</a:t>
                      </a:r>
                    </a:p>
                  </a:txBody>
                  <a:tcPr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0716725"/>
                  </a:ext>
                </a:extLst>
              </a:tr>
              <a:tr h="0">
                <a:tc>
                  <a:txBody>
                    <a:bodyPr/>
                    <a:lstStyle/>
                    <a:p>
                      <a:pPr algn="ctr" fontAlgn="ctr"/>
                      <a:r>
                        <a:rPr lang="en-GB">
                          <a:effectLst/>
                          <a:latin typeface="Times New Roman" panose="02020603050405020304" pitchFamily="18" charset="0"/>
                          <a:cs typeface="Times New Roman" panose="02020603050405020304" pitchFamily="18" charset="0"/>
                        </a:rPr>
                        <a:t>1000</a:t>
                      </a:r>
                    </a:p>
                  </a:txBody>
                  <a:tcPr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dirty="0">
                          <a:effectLst/>
                          <a:latin typeface="Times New Roman" panose="02020603050405020304" pitchFamily="18" charset="0"/>
                          <a:cs typeface="Times New Roman" panose="02020603050405020304" pitchFamily="18" charset="0"/>
                        </a:rPr>
                        <a:t>1.37</a:t>
                      </a:r>
                    </a:p>
                  </a:txBody>
                  <a:tcPr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dirty="0">
                          <a:effectLst/>
                          <a:latin typeface="Times New Roman" panose="02020603050405020304" pitchFamily="18" charset="0"/>
                          <a:cs typeface="Times New Roman" panose="02020603050405020304" pitchFamily="18" charset="0"/>
                        </a:rPr>
                        <a:t>1.324</a:t>
                      </a:r>
                    </a:p>
                  </a:txBody>
                  <a:tcPr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dirty="0">
                          <a:effectLst/>
                          <a:latin typeface="Times New Roman" panose="02020603050405020304" pitchFamily="18" charset="0"/>
                          <a:cs typeface="Times New Roman" panose="02020603050405020304" pitchFamily="18" charset="0"/>
                        </a:rPr>
                        <a:t>0.056</a:t>
                      </a:r>
                    </a:p>
                  </a:txBody>
                  <a:tcPr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dirty="0">
                          <a:effectLst/>
                          <a:latin typeface="Times New Roman" panose="02020603050405020304" pitchFamily="18" charset="0"/>
                          <a:cs typeface="Times New Roman" panose="02020603050405020304" pitchFamily="18" charset="0"/>
                        </a:rPr>
                        <a:t>−0.056</a:t>
                      </a:r>
                    </a:p>
                  </a:txBody>
                  <a:tcPr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1.561</a:t>
                      </a:r>
                    </a:p>
                  </a:txBody>
                  <a:tcPr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0.074</a:t>
                      </a:r>
                    </a:p>
                  </a:txBody>
                  <a:tcPr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en-GB" dirty="0">
                          <a:effectLst/>
                          <a:latin typeface="Times New Roman" panose="02020603050405020304" pitchFamily="18" charset="0"/>
                          <a:cs typeface="Times New Roman" panose="02020603050405020304" pitchFamily="18" charset="0"/>
                        </a:rPr>
                        <a:t>0.191</a:t>
                      </a:r>
                    </a:p>
                  </a:txBody>
                  <a:tcPr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23292626"/>
                  </a:ext>
                </a:extLst>
              </a:tr>
              <a:tr h="0">
                <a:tc>
                  <a:txBody>
                    <a:bodyPr/>
                    <a:lstStyle/>
                    <a:p>
                      <a:pPr algn="ctr" fontAlgn="ctr"/>
                      <a:r>
                        <a:rPr lang="en-GB">
                          <a:effectLst/>
                          <a:latin typeface="Times New Roman" panose="02020603050405020304" pitchFamily="18" charset="0"/>
                          <a:cs typeface="Times New Roman" panose="02020603050405020304" pitchFamily="18" charset="0"/>
                        </a:rPr>
                        <a:t>1500</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1.37</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1.327</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0.044</a:t>
                      </a:r>
                    </a:p>
                  </a:txBody>
                  <a:tcPr anchor="ctr">
                    <a:lnL>
                      <a:noFill/>
                    </a:lnL>
                    <a:lnR>
                      <a:noFill/>
                    </a:lnR>
                    <a:lnT>
                      <a:noFill/>
                    </a:lnT>
                    <a:lnB>
                      <a:noFill/>
                    </a:lnB>
                  </a:tcPr>
                </a:tc>
                <a:tc>
                  <a:txBody>
                    <a:bodyPr/>
                    <a:lstStyle/>
                    <a:p>
                      <a:pPr algn="ctr" fontAlgn="ctr"/>
                      <a:r>
                        <a:rPr lang="en-GB" dirty="0">
                          <a:effectLst/>
                          <a:latin typeface="Times New Roman" panose="02020603050405020304" pitchFamily="18" charset="0"/>
                          <a:cs typeface="Times New Roman" panose="02020603050405020304" pitchFamily="18" charset="0"/>
                        </a:rPr>
                        <a:t>−0.053</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1.57</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0.056</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0.200</a:t>
                      </a:r>
                    </a:p>
                  </a:txBody>
                  <a:tcPr anchor="ctr">
                    <a:lnL>
                      <a:noFill/>
                    </a:lnL>
                    <a:lnR>
                      <a:noFill/>
                    </a:lnR>
                    <a:lnT>
                      <a:noFill/>
                    </a:lnT>
                    <a:lnB>
                      <a:noFill/>
                    </a:lnB>
                  </a:tcPr>
                </a:tc>
                <a:extLst>
                  <a:ext uri="{0D108BD9-81ED-4DB2-BD59-A6C34878D82A}">
                    <a16:rowId xmlns:a16="http://schemas.microsoft.com/office/drawing/2014/main" val="2027869901"/>
                  </a:ext>
                </a:extLst>
              </a:tr>
              <a:tr h="0">
                <a:tc>
                  <a:txBody>
                    <a:bodyPr/>
                    <a:lstStyle/>
                    <a:p>
                      <a:pPr algn="ctr" fontAlgn="ctr"/>
                      <a:r>
                        <a:rPr lang="en-GB">
                          <a:effectLst/>
                          <a:latin typeface="Times New Roman" panose="02020603050405020304" pitchFamily="18" charset="0"/>
                          <a:cs typeface="Times New Roman" panose="02020603050405020304" pitchFamily="18" charset="0"/>
                        </a:rPr>
                        <a:t>2000</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1.37</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1.329</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0.038</a:t>
                      </a:r>
                    </a:p>
                  </a:txBody>
                  <a:tcPr anchor="ctr">
                    <a:lnL>
                      <a:noFill/>
                    </a:lnL>
                    <a:lnR>
                      <a:noFill/>
                    </a:lnR>
                    <a:lnT>
                      <a:noFill/>
                    </a:lnT>
                    <a:lnB>
                      <a:noFill/>
                    </a:lnB>
                  </a:tcPr>
                </a:tc>
                <a:tc>
                  <a:txBody>
                    <a:bodyPr/>
                    <a:lstStyle/>
                    <a:p>
                      <a:pPr algn="ctr" fontAlgn="ctr"/>
                      <a:r>
                        <a:rPr lang="en-GB" dirty="0">
                          <a:effectLst/>
                          <a:latin typeface="Times New Roman" panose="02020603050405020304" pitchFamily="18" charset="0"/>
                          <a:cs typeface="Times New Roman" panose="02020603050405020304" pitchFamily="18" charset="0"/>
                        </a:rPr>
                        <a:t>−0.051</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1.567</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0.044</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0.197</a:t>
                      </a:r>
                    </a:p>
                  </a:txBody>
                  <a:tcPr anchor="ctr">
                    <a:lnL>
                      <a:noFill/>
                    </a:lnL>
                    <a:lnR>
                      <a:noFill/>
                    </a:lnR>
                    <a:lnT>
                      <a:noFill/>
                    </a:lnT>
                    <a:lnB>
                      <a:noFill/>
                    </a:lnB>
                  </a:tcPr>
                </a:tc>
                <a:extLst>
                  <a:ext uri="{0D108BD9-81ED-4DB2-BD59-A6C34878D82A}">
                    <a16:rowId xmlns:a16="http://schemas.microsoft.com/office/drawing/2014/main" val="203455252"/>
                  </a:ext>
                </a:extLst>
              </a:tr>
              <a:tr h="0">
                <a:tc>
                  <a:txBody>
                    <a:bodyPr/>
                    <a:lstStyle/>
                    <a:p>
                      <a:pPr algn="ctr" fontAlgn="ctr"/>
                      <a:r>
                        <a:rPr lang="en-GB">
                          <a:effectLst/>
                          <a:latin typeface="Times New Roman" panose="02020603050405020304" pitchFamily="18" charset="0"/>
                          <a:cs typeface="Times New Roman" panose="02020603050405020304" pitchFamily="18" charset="0"/>
                        </a:rPr>
                        <a:t>2500</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1.37</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1.329</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0.031</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−0.051</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1.566</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0.038</a:t>
                      </a:r>
                    </a:p>
                  </a:txBody>
                  <a:tcPr anchor="ctr">
                    <a:lnL>
                      <a:noFill/>
                    </a:lnL>
                    <a:lnR>
                      <a:noFill/>
                    </a:lnR>
                    <a:lnT>
                      <a:noFill/>
                    </a:lnT>
                    <a:lnB>
                      <a:noFill/>
                    </a:lnB>
                  </a:tcPr>
                </a:tc>
                <a:tc>
                  <a:txBody>
                    <a:bodyPr/>
                    <a:lstStyle/>
                    <a:p>
                      <a:pPr algn="ctr" fontAlgn="ctr"/>
                      <a:r>
                        <a:rPr lang="en-GB">
                          <a:effectLst/>
                          <a:latin typeface="Times New Roman" panose="02020603050405020304" pitchFamily="18" charset="0"/>
                          <a:cs typeface="Times New Roman" panose="02020603050405020304" pitchFamily="18" charset="0"/>
                        </a:rPr>
                        <a:t>0.196</a:t>
                      </a:r>
                    </a:p>
                  </a:txBody>
                  <a:tcPr anchor="ctr">
                    <a:lnL>
                      <a:noFill/>
                    </a:lnL>
                    <a:lnR>
                      <a:noFill/>
                    </a:lnR>
                    <a:lnT>
                      <a:noFill/>
                    </a:lnT>
                    <a:lnB>
                      <a:noFill/>
                    </a:lnB>
                  </a:tcPr>
                </a:tc>
                <a:extLst>
                  <a:ext uri="{0D108BD9-81ED-4DB2-BD59-A6C34878D82A}">
                    <a16:rowId xmlns:a16="http://schemas.microsoft.com/office/drawing/2014/main" val="2907925466"/>
                  </a:ext>
                </a:extLst>
              </a:tr>
              <a:tr h="0">
                <a:tc>
                  <a:txBody>
                    <a:bodyPr/>
                    <a:lstStyle/>
                    <a:p>
                      <a:pPr algn="ctr" fontAlgn="ctr"/>
                      <a:r>
                        <a:rPr lang="en-GB">
                          <a:effectLst/>
                          <a:latin typeface="Times New Roman" panose="02020603050405020304" pitchFamily="18" charset="0"/>
                          <a:cs typeface="Times New Roman" panose="02020603050405020304" pitchFamily="18" charset="0"/>
                        </a:rPr>
                        <a:t>3000</a:t>
                      </a:r>
                    </a:p>
                  </a:txBody>
                  <a:tcPr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1.37</a:t>
                      </a:r>
                    </a:p>
                  </a:txBody>
                  <a:tcPr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1.33</a:t>
                      </a:r>
                    </a:p>
                  </a:txBody>
                  <a:tcPr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0.025</a:t>
                      </a:r>
                    </a:p>
                  </a:txBody>
                  <a:tcPr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−0.05</a:t>
                      </a:r>
                    </a:p>
                  </a:txBody>
                  <a:tcPr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1.574</a:t>
                      </a:r>
                    </a:p>
                  </a:txBody>
                  <a:tcPr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a:effectLst/>
                          <a:latin typeface="Times New Roman" panose="02020603050405020304" pitchFamily="18" charset="0"/>
                          <a:cs typeface="Times New Roman" panose="02020603050405020304" pitchFamily="18" charset="0"/>
                        </a:rPr>
                        <a:t>0.032</a:t>
                      </a:r>
                    </a:p>
                  </a:txBody>
                  <a:tcPr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r>
                        <a:rPr lang="en-GB" dirty="0">
                          <a:effectLst/>
                          <a:latin typeface="Times New Roman" panose="02020603050405020304" pitchFamily="18" charset="0"/>
                          <a:cs typeface="Times New Roman" panose="02020603050405020304" pitchFamily="18" charset="0"/>
                        </a:rPr>
                        <a:t>0.204</a:t>
                      </a:r>
                    </a:p>
                  </a:txBody>
                  <a:tcPr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236516"/>
                  </a:ext>
                </a:extLst>
              </a:tr>
            </a:tbl>
          </a:graphicData>
        </a:graphic>
      </p:graphicFrame>
      <p:sp>
        <p:nvSpPr>
          <p:cNvPr id="5" name="Rectangle 1">
            <a:extLst>
              <a:ext uri="{FF2B5EF4-FFF2-40B4-BE49-F238E27FC236}">
                <a16:creationId xmlns:a16="http://schemas.microsoft.com/office/drawing/2014/main" id="{62849EAF-7CC3-4C32-91EE-C3E30AC0DB39}"/>
              </a:ext>
            </a:extLst>
          </p:cNvPr>
          <p:cNvSpPr>
            <a:spLocks noChangeArrowheads="1"/>
          </p:cNvSpPr>
          <p:nvPr/>
        </p:nvSpPr>
        <p:spPr bwMode="auto">
          <a:xfrm>
            <a:off x="609600" y="5325157"/>
            <a:ext cx="5231802" cy="261610"/>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Table  Simulation results for the modified </a:t>
            </a:r>
            <a:r>
              <a:rPr kumimoji="0" lang="en-US" altLang="en-US" sz="11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Maltiel’s</a:t>
            </a:r>
            <a:r>
              <a:rPr kumimoji="0" lang="en-US" altLang="en-US" sz="11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method performance.</a:t>
            </a:r>
            <a:endParaRPr kumimoji="0" lang="en-US" altLang="en-US"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22238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2C9D0B-9009-43AC-9996-08542E8EDC55}"/>
              </a:ext>
            </a:extLst>
          </p:cNvPr>
          <p:cNvSpPr>
            <a:spLocks noGrp="1"/>
          </p:cNvSpPr>
          <p:nvPr>
            <p:ph type="title"/>
          </p:nvPr>
        </p:nvSpPr>
        <p:spPr>
          <a:xfrm>
            <a:off x="609600" y="0"/>
            <a:ext cx="10972800" cy="755509"/>
          </a:xfrm>
        </p:spPr>
        <p:txBody>
          <a:bodyPr>
            <a:normAutofit fontScale="90000"/>
          </a:bodyPr>
          <a:lstStyle/>
          <a:p>
            <a:r>
              <a:rPr lang="en-GB" dirty="0"/>
              <a:t>Results (1)</a:t>
            </a:r>
          </a:p>
        </p:txBody>
      </p:sp>
      <p:graphicFrame>
        <p:nvGraphicFramePr>
          <p:cNvPr id="4" name="Tabella 3">
            <a:extLst>
              <a:ext uri="{FF2B5EF4-FFF2-40B4-BE49-F238E27FC236}">
                <a16:creationId xmlns:a16="http://schemas.microsoft.com/office/drawing/2014/main" id="{A41CAB99-1921-456C-B228-EC9767349A07}"/>
              </a:ext>
            </a:extLst>
          </p:cNvPr>
          <p:cNvGraphicFramePr>
            <a:graphicFrameLocks noGrp="1"/>
          </p:cNvGraphicFramePr>
          <p:nvPr>
            <p:extLst>
              <p:ext uri="{D42A27DB-BD31-4B8C-83A1-F6EECF244321}">
                <p14:modId xmlns:p14="http://schemas.microsoft.com/office/powerpoint/2010/main" val="3524311450"/>
              </p:ext>
            </p:extLst>
          </p:nvPr>
        </p:nvGraphicFramePr>
        <p:xfrm>
          <a:off x="120502" y="819902"/>
          <a:ext cx="10629418" cy="5592699"/>
        </p:xfrm>
        <a:graphic>
          <a:graphicData uri="http://schemas.openxmlformats.org/drawingml/2006/table">
            <a:tbl>
              <a:tblPr firstRow="1" firstCol="1" bandRow="1">
                <a:tableStyleId>{72833802-FEF1-4C79-8D5D-14CF1EAF98D9}</a:tableStyleId>
              </a:tblPr>
              <a:tblGrid>
                <a:gridCol w="3363285">
                  <a:extLst>
                    <a:ext uri="{9D8B030D-6E8A-4147-A177-3AD203B41FA5}">
                      <a16:colId xmlns:a16="http://schemas.microsoft.com/office/drawing/2014/main" val="1947712802"/>
                    </a:ext>
                  </a:extLst>
                </a:gridCol>
                <a:gridCol w="863305">
                  <a:extLst>
                    <a:ext uri="{9D8B030D-6E8A-4147-A177-3AD203B41FA5}">
                      <a16:colId xmlns:a16="http://schemas.microsoft.com/office/drawing/2014/main" val="1113200470"/>
                    </a:ext>
                  </a:extLst>
                </a:gridCol>
                <a:gridCol w="1600707">
                  <a:extLst>
                    <a:ext uri="{9D8B030D-6E8A-4147-A177-3AD203B41FA5}">
                      <a16:colId xmlns:a16="http://schemas.microsoft.com/office/drawing/2014/main" val="3488220709"/>
                    </a:ext>
                  </a:extLst>
                </a:gridCol>
                <a:gridCol w="1600707">
                  <a:extLst>
                    <a:ext uri="{9D8B030D-6E8A-4147-A177-3AD203B41FA5}">
                      <a16:colId xmlns:a16="http://schemas.microsoft.com/office/drawing/2014/main" val="2579747976"/>
                    </a:ext>
                  </a:extLst>
                </a:gridCol>
                <a:gridCol w="1600707">
                  <a:extLst>
                    <a:ext uri="{9D8B030D-6E8A-4147-A177-3AD203B41FA5}">
                      <a16:colId xmlns:a16="http://schemas.microsoft.com/office/drawing/2014/main" val="4202164006"/>
                    </a:ext>
                  </a:extLst>
                </a:gridCol>
                <a:gridCol w="1600707">
                  <a:extLst>
                    <a:ext uri="{9D8B030D-6E8A-4147-A177-3AD203B41FA5}">
                      <a16:colId xmlns:a16="http://schemas.microsoft.com/office/drawing/2014/main" val="1629653904"/>
                    </a:ext>
                  </a:extLst>
                </a:gridCol>
              </a:tblGrid>
              <a:tr h="99606">
                <a:tc>
                  <a:txBody>
                    <a:bodyPr/>
                    <a:lstStyle/>
                    <a:p>
                      <a:pPr algn="ctr">
                        <a:lnSpc>
                          <a:spcPct val="100000"/>
                        </a:lnSpc>
                        <a:spcAft>
                          <a:spcPts val="0"/>
                        </a:spcAft>
                      </a:pPr>
                      <a:r>
                        <a:rPr lang="en-GB" sz="1400" b="1" dirty="0">
                          <a:effectLst/>
                          <a:latin typeface="+mj-lt"/>
                        </a:rPr>
                        <a:t>Variable</a:t>
                      </a:r>
                      <a:endParaRPr lang="en-GB" sz="1400" b="1"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GB" sz="1400" b="1" dirty="0">
                          <a:effectLst/>
                          <a:latin typeface="+mj-lt"/>
                        </a:rPr>
                        <a:t>N</a:t>
                      </a:r>
                      <a:endParaRPr lang="en-GB" sz="1400" b="1"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GB" sz="1400" b="1" dirty="0">
                          <a:effectLst/>
                          <a:latin typeface="+mj-lt"/>
                        </a:rPr>
                        <a:t>Veneto </a:t>
                      </a:r>
                      <a:br>
                        <a:rPr lang="en-GB" sz="1400" b="1" dirty="0">
                          <a:effectLst/>
                          <a:latin typeface="+mj-lt"/>
                        </a:rPr>
                      </a:br>
                      <a:r>
                        <a:rPr lang="en-GB" sz="1400" b="1" dirty="0">
                          <a:effectLst/>
                          <a:latin typeface="+mj-lt"/>
                        </a:rPr>
                        <a:t>(N = 711)</a:t>
                      </a:r>
                      <a:endParaRPr lang="en-GB" sz="1400" b="1"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GB" sz="1400" b="1" dirty="0" err="1">
                          <a:effectLst/>
                          <a:latin typeface="+mj-lt"/>
                        </a:rPr>
                        <a:t>Lombardia</a:t>
                      </a:r>
                      <a:endParaRPr lang="en-GB" sz="1400" b="1" dirty="0">
                        <a:effectLst/>
                        <a:latin typeface="+mj-lt"/>
                      </a:endParaRPr>
                    </a:p>
                    <a:p>
                      <a:pPr algn="ctr">
                        <a:lnSpc>
                          <a:spcPct val="100000"/>
                        </a:lnSpc>
                        <a:spcAft>
                          <a:spcPts val="0"/>
                        </a:spcAft>
                      </a:pPr>
                      <a:r>
                        <a:rPr lang="en-GB" sz="1400" b="1" dirty="0">
                          <a:effectLst/>
                          <a:latin typeface="+mj-lt"/>
                        </a:rPr>
                        <a:t>(N = 116)</a:t>
                      </a:r>
                      <a:endParaRPr lang="en-GB" sz="1400" b="1"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GB" sz="1400" b="1" dirty="0">
                          <a:effectLst/>
                          <a:latin typeface="+mj-lt"/>
                        </a:rPr>
                        <a:t>Piemonte</a:t>
                      </a:r>
                    </a:p>
                    <a:p>
                      <a:pPr algn="ctr">
                        <a:lnSpc>
                          <a:spcPct val="100000"/>
                        </a:lnSpc>
                        <a:spcAft>
                          <a:spcPts val="0"/>
                        </a:spcAft>
                      </a:pPr>
                      <a:r>
                        <a:rPr lang="en-GB" sz="1400" b="1" dirty="0">
                          <a:effectLst/>
                          <a:latin typeface="+mj-lt"/>
                        </a:rPr>
                        <a:t>(N = 657)</a:t>
                      </a:r>
                      <a:endParaRPr lang="en-GB" sz="1400" b="1"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GB" sz="1400" b="1" dirty="0">
                          <a:effectLst/>
                          <a:latin typeface="+mj-lt"/>
                        </a:rPr>
                        <a:t>Overall</a:t>
                      </a:r>
                    </a:p>
                    <a:p>
                      <a:pPr algn="ctr">
                        <a:lnSpc>
                          <a:spcPct val="100000"/>
                        </a:lnSpc>
                        <a:spcAft>
                          <a:spcPts val="0"/>
                        </a:spcAft>
                      </a:pPr>
                      <a:r>
                        <a:rPr lang="en-GB" sz="1400" b="1" dirty="0">
                          <a:effectLst/>
                          <a:latin typeface="+mj-lt"/>
                          <a:ea typeface="Times New Roman" panose="02020603050405020304" pitchFamily="18" charset="0"/>
                          <a:cs typeface="Times New Roman" panose="02020603050405020304" pitchFamily="18" charset="0"/>
                        </a:rPr>
                        <a:t>(N = 1484)</a:t>
                      </a: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45127599"/>
                  </a:ext>
                </a:extLst>
              </a:tr>
              <a:tr h="217125">
                <a:tc>
                  <a:txBody>
                    <a:bodyPr/>
                    <a:lstStyle/>
                    <a:p>
                      <a:pPr algn="ctr">
                        <a:lnSpc>
                          <a:spcPct val="150000"/>
                        </a:lnSpc>
                        <a:spcAft>
                          <a:spcPts val="0"/>
                        </a:spcAft>
                      </a:pPr>
                      <a:r>
                        <a:rPr lang="en-GB" sz="1200" dirty="0">
                          <a:effectLst/>
                          <a:latin typeface="+mj-lt"/>
                        </a:rPr>
                        <a:t>Age</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dirty="0">
                          <a:effectLst/>
                          <a:latin typeface="+mj-lt"/>
                        </a:rPr>
                        <a:t>1484</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a:effectLst/>
                          <a:latin typeface="+mj-lt"/>
                        </a:rPr>
                        <a:t>28.00/39.00/52.00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dirty="0">
                          <a:effectLst/>
                          <a:latin typeface="+mj-lt"/>
                        </a:rPr>
                        <a:t>25.00/31.00/45.25</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dirty="0">
                          <a:effectLst/>
                          <a:latin typeface="+mj-lt"/>
                        </a:rPr>
                        <a:t>29.00/41.00/52.00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dirty="0">
                          <a:effectLst/>
                          <a:latin typeface="+mj-lt"/>
                        </a:rPr>
                        <a:t>28.00/39.00/52.00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5048199"/>
                  </a:ext>
                </a:extLst>
              </a:tr>
              <a:tr h="99606">
                <a:tc>
                  <a:txBody>
                    <a:bodyPr/>
                    <a:lstStyle/>
                    <a:p>
                      <a:pPr algn="ctr">
                        <a:lnSpc>
                          <a:spcPct val="150000"/>
                        </a:lnSpc>
                        <a:spcAft>
                          <a:spcPts val="0"/>
                        </a:spcAft>
                      </a:pPr>
                      <a:r>
                        <a:rPr lang="en-GB" sz="1200" dirty="0">
                          <a:effectLst/>
                          <a:latin typeface="+mj-lt"/>
                        </a:rPr>
                        <a:t>Gender: Female</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dirty="0">
                          <a:effectLst/>
                          <a:latin typeface="+mj-lt"/>
                        </a:rPr>
                        <a:t>1484</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dirty="0">
                          <a:effectLst/>
                          <a:latin typeface="+mj-lt"/>
                        </a:rPr>
                        <a:t>58% (411)</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dirty="0">
                          <a:effectLst/>
                          <a:latin typeface="+mj-lt"/>
                        </a:rPr>
                        <a:t>56% ( 65)</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dirty="0">
                          <a:effectLst/>
                          <a:latin typeface="+mj-lt"/>
                        </a:rPr>
                        <a:t>64% (419)</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lnSpc>
                          <a:spcPct val="150000"/>
                        </a:lnSpc>
                        <a:spcAft>
                          <a:spcPts val="0"/>
                        </a:spcAft>
                      </a:pPr>
                      <a:r>
                        <a:rPr lang="en-GB" sz="1200" dirty="0">
                          <a:effectLst/>
                          <a:latin typeface="+mj-lt"/>
                        </a:rPr>
                        <a:t>60% (895)</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63120096"/>
                  </a:ext>
                </a:extLst>
              </a:tr>
              <a:tr h="99606">
                <a:tc>
                  <a:txBody>
                    <a:bodyPr/>
                    <a:lstStyle/>
                    <a:p>
                      <a:pPr algn="ctr">
                        <a:lnSpc>
                          <a:spcPct val="150000"/>
                        </a:lnSpc>
                        <a:spcAft>
                          <a:spcPts val="0"/>
                        </a:spcAft>
                      </a:pPr>
                      <a:r>
                        <a:rPr lang="en-GB" sz="1200" dirty="0">
                          <a:effectLst/>
                          <a:latin typeface="+mj-lt"/>
                        </a:rPr>
                        <a:t>N undocumented cases</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1434</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0.00/0.00/2.00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a:effectLst/>
                          <a:latin typeface="+mj-lt"/>
                        </a:rPr>
                        <a:t>0.00/1.00/3.25</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a:effectLst/>
                          <a:latin typeface="+mj-lt"/>
                        </a:rPr>
                        <a:t>0.00/1.00/3.00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0.00/1.00/2.00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337646828"/>
                  </a:ext>
                </a:extLst>
              </a:tr>
              <a:tr h="99606">
                <a:tc>
                  <a:txBody>
                    <a:bodyPr/>
                    <a:lstStyle/>
                    <a:p>
                      <a:pPr algn="ctr">
                        <a:lnSpc>
                          <a:spcPct val="150000"/>
                        </a:lnSpc>
                        <a:spcAft>
                          <a:spcPts val="0"/>
                        </a:spcAft>
                      </a:pPr>
                      <a:r>
                        <a:rPr lang="en-GB" sz="1200" dirty="0">
                          <a:effectLst/>
                          <a:latin typeface="+mj-lt"/>
                        </a:rPr>
                        <a:t>N swab </a:t>
                      </a:r>
                      <a:r>
                        <a:rPr lang="en-GB" sz="1200" dirty="0" err="1">
                          <a:effectLst/>
                          <a:latin typeface="+mj-lt"/>
                        </a:rPr>
                        <a:t>covid</a:t>
                      </a:r>
                      <a:r>
                        <a:rPr lang="en-GB" sz="1200" dirty="0">
                          <a:effectLst/>
                          <a:latin typeface="+mj-lt"/>
                        </a:rPr>
                        <a:t> positive</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1413</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a:effectLst/>
                          <a:latin typeface="+mj-lt"/>
                        </a:rPr>
                        <a:t>0/1/2</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a:effectLst/>
                          <a:latin typeface="+mj-lt"/>
                        </a:rPr>
                        <a:t>0/1/3</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a:effectLst/>
                          <a:latin typeface="+mj-lt"/>
                        </a:rPr>
                        <a:t>0/1/3</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a:effectLst/>
                          <a:latin typeface="+mj-lt"/>
                        </a:rPr>
                        <a:t>0/1/3</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3099320159"/>
                  </a:ext>
                </a:extLst>
              </a:tr>
              <a:tr h="99606">
                <a:tc>
                  <a:txBody>
                    <a:bodyPr/>
                    <a:lstStyle/>
                    <a:p>
                      <a:pPr algn="ctr">
                        <a:lnSpc>
                          <a:spcPct val="150000"/>
                        </a:lnSpc>
                        <a:spcAft>
                          <a:spcPts val="0"/>
                        </a:spcAft>
                      </a:pPr>
                      <a:r>
                        <a:rPr lang="en-GB" sz="1200" dirty="0">
                          <a:effectLst/>
                          <a:latin typeface="+mj-lt"/>
                        </a:rPr>
                        <a:t>N cohabitant of isolated </a:t>
                      </a:r>
                      <a:r>
                        <a:rPr lang="en-GB" sz="1200" dirty="0" err="1">
                          <a:effectLst/>
                          <a:latin typeface="+mj-lt"/>
                        </a:rPr>
                        <a:t>covid</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1387</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a:effectLst/>
                          <a:latin typeface="+mj-lt"/>
                        </a:rPr>
                        <a:t>0/0/1</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a:effectLst/>
                          <a:latin typeface="+mj-lt"/>
                        </a:rPr>
                        <a:t>0/1/3</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0/1/2</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a:effectLst/>
                          <a:latin typeface="+mj-lt"/>
                        </a:rPr>
                        <a:t>0/0/2</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3441958569"/>
                  </a:ext>
                </a:extLst>
              </a:tr>
              <a:tr h="99606">
                <a:tc>
                  <a:txBody>
                    <a:bodyPr/>
                    <a:lstStyle/>
                    <a:p>
                      <a:pPr algn="ctr">
                        <a:lnSpc>
                          <a:spcPct val="150000"/>
                        </a:lnSpc>
                        <a:spcAft>
                          <a:spcPts val="0"/>
                        </a:spcAft>
                      </a:pPr>
                      <a:r>
                        <a:rPr lang="en-GB" sz="1200" dirty="0">
                          <a:effectLst/>
                          <a:latin typeface="+mj-lt"/>
                        </a:rPr>
                        <a:t>N transfer after DPCM</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1373</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0/0/1</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0/0/2</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0/0/1</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a:lnSpc>
                          <a:spcPct val="150000"/>
                        </a:lnSpc>
                        <a:spcAft>
                          <a:spcPts val="0"/>
                        </a:spcAft>
                      </a:pPr>
                      <a:r>
                        <a:rPr lang="en-GB" sz="1200" dirty="0">
                          <a:effectLst/>
                          <a:latin typeface="+mj-lt"/>
                        </a:rPr>
                        <a:t>0/0/1</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017904831"/>
                  </a:ext>
                </a:extLst>
              </a:tr>
              <a:tr h="99606">
                <a:tc>
                  <a:txBody>
                    <a:bodyPr/>
                    <a:lstStyle/>
                    <a:p>
                      <a:pPr algn="ctr">
                        <a:lnSpc>
                          <a:spcPct val="150000"/>
                        </a:lnSpc>
                        <a:spcAft>
                          <a:spcPts val="0"/>
                        </a:spcAft>
                      </a:pPr>
                      <a:r>
                        <a:rPr lang="en-GB" sz="1200" dirty="0">
                          <a:effectLst/>
                          <a:latin typeface="+mj-lt"/>
                        </a:rPr>
                        <a:t>People who separated</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76</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0.00/0.00/1.00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0.75/1.50/2.50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0.00/1.00/2.00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0.00/0.50/2.00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708575885"/>
                  </a:ext>
                </a:extLst>
              </a:tr>
              <a:tr h="217125">
                <a:tc>
                  <a:txBody>
                    <a:bodyPr/>
                    <a:lstStyle/>
                    <a:p>
                      <a:pPr algn="ctr">
                        <a:lnSpc>
                          <a:spcPct val="150000"/>
                        </a:lnSpc>
                        <a:spcAft>
                          <a:spcPts val="0"/>
                        </a:spcAft>
                      </a:pPr>
                      <a:r>
                        <a:rPr lang="en-GB" sz="1200" dirty="0">
                          <a:effectLst/>
                          <a:latin typeface="+mj-lt"/>
                        </a:rPr>
                        <a:t>Foreign residents</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92</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0.00/ 3.00/10.25</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1.00/ 2.00/ 5.00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2.00/ 6.00/17.50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1.00/ 4.00/12.75</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115852095"/>
                  </a:ext>
                </a:extLst>
              </a:tr>
              <a:tr h="99606">
                <a:tc>
                  <a:txBody>
                    <a:bodyPr/>
                    <a:lstStyle/>
                    <a:p>
                      <a:pPr algn="ctr">
                        <a:lnSpc>
                          <a:spcPct val="150000"/>
                        </a:lnSpc>
                        <a:spcAft>
                          <a:spcPts val="0"/>
                        </a:spcAft>
                      </a:pPr>
                      <a:r>
                        <a:rPr lang="en-GB" sz="1200" dirty="0">
                          <a:effectLst/>
                          <a:latin typeface="+mj-lt"/>
                        </a:rPr>
                        <a:t>Victims of car accident with injuries</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94</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0.75/1.00/3.00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0.50/2.00/4.50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0.50/2.00/4.00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0.25/1.50/4.00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437382701"/>
                  </a:ext>
                </a:extLst>
              </a:tr>
              <a:tr h="99606">
                <a:tc>
                  <a:txBody>
                    <a:bodyPr/>
                    <a:lstStyle/>
                    <a:p>
                      <a:pPr algn="ctr">
                        <a:lnSpc>
                          <a:spcPct val="150000"/>
                        </a:lnSpc>
                        <a:spcAft>
                          <a:spcPts val="0"/>
                        </a:spcAft>
                      </a:pPr>
                      <a:r>
                        <a:rPr lang="en-GB" sz="1200" dirty="0">
                          <a:effectLst/>
                          <a:latin typeface="+mj-lt"/>
                        </a:rPr>
                        <a:t>People who graduated</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84</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0.00/1.00/3.00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0.75/2.00/6.25</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0.50/2.00/5.00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0.00/2.00/5.00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495929051"/>
                  </a:ext>
                </a:extLst>
              </a:tr>
              <a:tr h="217125">
                <a:tc>
                  <a:txBody>
                    <a:bodyPr/>
                    <a:lstStyle/>
                    <a:p>
                      <a:pPr algn="ctr">
                        <a:lnSpc>
                          <a:spcPct val="150000"/>
                        </a:lnSpc>
                        <a:spcAft>
                          <a:spcPts val="0"/>
                        </a:spcAft>
                      </a:pPr>
                      <a:r>
                        <a:rPr lang="en-GB" sz="1200" dirty="0">
                          <a:effectLst/>
                          <a:latin typeface="+mj-lt"/>
                        </a:rPr>
                        <a:t>People working part-time</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91</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1.00/ 3.00/ 7.25</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2.00/ 3.50/16.25</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1.00/ 3.00/ 5.50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1.00/ 3.00/ 7.00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261501200"/>
                  </a:ext>
                </a:extLst>
              </a:tr>
              <a:tr h="217125">
                <a:tc>
                  <a:txBody>
                    <a:bodyPr/>
                    <a:lstStyle/>
                    <a:p>
                      <a:pPr algn="ctr">
                        <a:lnSpc>
                          <a:spcPct val="150000"/>
                        </a:lnSpc>
                        <a:spcAft>
                          <a:spcPts val="0"/>
                        </a:spcAft>
                      </a:pPr>
                      <a:r>
                        <a:rPr lang="en-GB" sz="1200" dirty="0">
                          <a:effectLst/>
                          <a:latin typeface="+mj-lt"/>
                        </a:rPr>
                        <a:t>3-member families</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80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3.00/10.00/20.00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4.75/ 8.00/12.50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5.00/15.00/22.50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4.00/10.00/20.00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650003063"/>
                  </a:ext>
                </a:extLst>
              </a:tr>
              <a:tr h="217125">
                <a:tc>
                  <a:txBody>
                    <a:bodyPr/>
                    <a:lstStyle/>
                    <a:p>
                      <a:pPr algn="ctr">
                        <a:lnSpc>
                          <a:spcPct val="150000"/>
                        </a:lnSpc>
                        <a:spcAft>
                          <a:spcPts val="0"/>
                        </a:spcAft>
                      </a:pPr>
                      <a:r>
                        <a:rPr lang="en-GB" sz="1200" dirty="0">
                          <a:effectLst/>
                          <a:latin typeface="+mj-lt"/>
                        </a:rPr>
                        <a:t>Cohabiting couples</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87</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4.00/10.00/20.00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11.50/20.00/20.00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6.25/11.00/37.50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5.00/10.00/30.00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402217906"/>
                  </a:ext>
                </a:extLst>
              </a:tr>
              <a:tr h="99606">
                <a:tc>
                  <a:txBody>
                    <a:bodyPr/>
                    <a:lstStyle/>
                    <a:p>
                      <a:pPr algn="ctr">
                        <a:lnSpc>
                          <a:spcPct val="150000"/>
                        </a:lnSpc>
                        <a:spcAft>
                          <a:spcPts val="0"/>
                        </a:spcAft>
                      </a:pPr>
                      <a:r>
                        <a:rPr lang="en-GB" sz="1200" dirty="0">
                          <a:effectLst/>
                          <a:latin typeface="+mj-lt"/>
                        </a:rPr>
                        <a:t>Children born</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103</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0/1/2</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0/1/1</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0/1/2</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0/1/2</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686244930"/>
                  </a:ext>
                </a:extLst>
              </a:tr>
              <a:tr h="217125">
                <a:tc>
                  <a:txBody>
                    <a:bodyPr/>
                    <a:lstStyle/>
                    <a:p>
                      <a:pPr algn="ctr">
                        <a:lnSpc>
                          <a:spcPct val="150000"/>
                        </a:lnSpc>
                        <a:spcAft>
                          <a:spcPts val="0"/>
                        </a:spcAft>
                      </a:pPr>
                      <a:r>
                        <a:rPr lang="en-GB" sz="1200" dirty="0">
                          <a:effectLst/>
                          <a:latin typeface="+mj-lt"/>
                        </a:rPr>
                        <a:t>People who attend places of worship</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100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3/ 15/100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5/ 10/150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02/10/2020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03/10/1950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790698676"/>
                  </a:ext>
                </a:extLst>
              </a:tr>
              <a:tr h="217125">
                <a:tc>
                  <a:txBody>
                    <a:bodyPr/>
                    <a:lstStyle/>
                    <a:p>
                      <a:pPr algn="ctr">
                        <a:lnSpc>
                          <a:spcPct val="150000"/>
                        </a:lnSpc>
                        <a:spcAft>
                          <a:spcPts val="0"/>
                        </a:spcAft>
                      </a:pPr>
                      <a:r>
                        <a:rPr lang="en-GB" sz="1200" dirty="0">
                          <a:effectLst/>
                          <a:latin typeface="+mj-lt"/>
                        </a:rPr>
                        <a:t>People with smoking habits</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88</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10.00/23.50/50.00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10.25/20.00/42.50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9.25/15.00/20.00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10.00/18.50/40.00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4185358464"/>
                  </a:ext>
                </a:extLst>
              </a:tr>
              <a:tr h="99606">
                <a:tc>
                  <a:txBody>
                    <a:bodyPr/>
                    <a:lstStyle/>
                    <a:p>
                      <a:pPr algn="ctr">
                        <a:lnSpc>
                          <a:spcPct val="150000"/>
                        </a:lnSpc>
                        <a:spcAft>
                          <a:spcPts val="0"/>
                        </a:spcAft>
                      </a:pPr>
                      <a:r>
                        <a:rPr lang="en-GB" sz="1200" dirty="0">
                          <a:effectLst/>
                          <a:latin typeface="+mj-lt"/>
                        </a:rPr>
                        <a:t>People who walk to work</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85</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0.0/0.0/3.0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0.0/0.0/0.0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1.0/2.0/9.5</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0.0/1.0/5.0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175092437"/>
                  </a:ext>
                </a:extLst>
              </a:tr>
              <a:tr h="217125">
                <a:tc>
                  <a:txBody>
                    <a:bodyPr/>
                    <a:lstStyle/>
                    <a:p>
                      <a:pPr algn="ctr">
                        <a:lnSpc>
                          <a:spcPct val="150000"/>
                        </a:lnSpc>
                        <a:spcAft>
                          <a:spcPts val="0"/>
                        </a:spcAft>
                      </a:pPr>
                      <a:r>
                        <a:rPr lang="en-GB" sz="1200" dirty="0">
                          <a:effectLst/>
                          <a:latin typeface="+mj-lt"/>
                        </a:rPr>
                        <a:t>People who go to school by bus</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80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0.00/ 2.00/ 7.00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0.75/ 8.00/17.75</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0.00/ 2.00/10.00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0.00/ 2.00/10.00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786463404"/>
                  </a:ext>
                </a:extLst>
              </a:tr>
              <a:tr h="99606">
                <a:tc>
                  <a:txBody>
                    <a:bodyPr/>
                    <a:lstStyle/>
                    <a:p>
                      <a:pPr algn="ctr">
                        <a:lnSpc>
                          <a:spcPct val="150000"/>
                        </a:lnSpc>
                        <a:spcAft>
                          <a:spcPts val="0"/>
                        </a:spcAft>
                      </a:pPr>
                      <a:r>
                        <a:rPr lang="en-GB" sz="1200" dirty="0">
                          <a:effectLst/>
                          <a:latin typeface="+mj-lt"/>
                        </a:rPr>
                        <a:t>People who married</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92</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0.00/2.00/2.00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0.00/1.00/2.75</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0.00/1.00/2.00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0.00/1.00/2.00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2436018343"/>
                  </a:ext>
                </a:extLst>
              </a:tr>
              <a:tr h="99606">
                <a:tc>
                  <a:txBody>
                    <a:bodyPr/>
                    <a:lstStyle/>
                    <a:p>
                      <a:pPr algn="ctr">
                        <a:lnSpc>
                          <a:spcPct val="150000"/>
                        </a:lnSpc>
                        <a:spcAft>
                          <a:spcPts val="0"/>
                        </a:spcAft>
                      </a:pPr>
                      <a:r>
                        <a:rPr lang="en-GB" sz="1200" dirty="0">
                          <a:effectLst/>
                          <a:latin typeface="+mj-lt"/>
                        </a:rPr>
                        <a:t>People using the mass media</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92</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30/ 50/150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35/100/125</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20/ 50/125</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25/ 50/150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4280030139"/>
                  </a:ext>
                </a:extLst>
              </a:tr>
              <a:tr h="99606">
                <a:tc>
                  <a:txBody>
                    <a:bodyPr/>
                    <a:lstStyle/>
                    <a:p>
                      <a:pPr algn="ctr">
                        <a:lnSpc>
                          <a:spcPct val="150000"/>
                        </a:lnSpc>
                        <a:spcAft>
                          <a:spcPts val="0"/>
                        </a:spcAft>
                      </a:pPr>
                      <a:r>
                        <a:rPr lang="en-GB" sz="1200" dirty="0">
                          <a:effectLst/>
                          <a:latin typeface="+mj-lt"/>
                        </a:rPr>
                        <a:t>People who used a PC and Internet</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78</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0.0/ 1.0/ 6.0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2.0/ 3.0/ 4.5</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a:effectLst/>
                          <a:latin typeface="+mj-lt"/>
                        </a:rPr>
                        <a:t>1.0/ 3.5/10.0</a:t>
                      </a:r>
                      <a:endParaRPr lang="en-GB" sz="120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lnSpc>
                          <a:spcPct val="150000"/>
                        </a:lnSpc>
                        <a:spcAft>
                          <a:spcPts val="0"/>
                        </a:spcAft>
                      </a:pPr>
                      <a:r>
                        <a:rPr lang="en-GB" sz="1200" dirty="0">
                          <a:effectLst/>
                          <a:latin typeface="+mj-lt"/>
                        </a:rPr>
                        <a:t>0.0/ 3.0/10.0</a:t>
                      </a:r>
                      <a:endParaRPr lang="en-GB" sz="1200" dirty="0">
                        <a:effectLst/>
                        <a:latin typeface="+mj-lt"/>
                        <a:ea typeface="Times New Roman" panose="02020603050405020304" pitchFamily="18" charset="0"/>
                        <a:cs typeface="Times New Roman" panose="02020603050405020304" pitchFamily="18" charset="0"/>
                      </a:endParaRPr>
                    </a:p>
                  </a:txBody>
                  <a:tcPr marL="22035" marR="2203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3036146667"/>
                  </a:ext>
                </a:extLst>
              </a:tr>
            </a:tbl>
          </a:graphicData>
        </a:graphic>
      </p:graphicFrame>
      <p:sp>
        <p:nvSpPr>
          <p:cNvPr id="5" name="Parentesi graffa chiusa 4">
            <a:extLst>
              <a:ext uri="{FF2B5EF4-FFF2-40B4-BE49-F238E27FC236}">
                <a16:creationId xmlns:a16="http://schemas.microsoft.com/office/drawing/2014/main" id="{DE5EA227-59B3-4F23-8F02-5D0BE1FD23B6}"/>
              </a:ext>
            </a:extLst>
          </p:cNvPr>
          <p:cNvSpPr/>
          <p:nvPr/>
        </p:nvSpPr>
        <p:spPr>
          <a:xfrm>
            <a:off x="10749921" y="1251834"/>
            <a:ext cx="148452" cy="50253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CasellaDiTesto 5">
            <a:extLst>
              <a:ext uri="{FF2B5EF4-FFF2-40B4-BE49-F238E27FC236}">
                <a16:creationId xmlns:a16="http://schemas.microsoft.com/office/drawing/2014/main" id="{9FA4856F-2FA7-4508-B48A-83260EA32D3E}"/>
              </a:ext>
            </a:extLst>
          </p:cNvPr>
          <p:cNvSpPr txBox="1"/>
          <p:nvPr/>
        </p:nvSpPr>
        <p:spPr>
          <a:xfrm>
            <a:off x="10824147" y="1318437"/>
            <a:ext cx="1719286" cy="353943"/>
          </a:xfrm>
          <a:prstGeom prst="rect">
            <a:avLst/>
          </a:prstGeom>
          <a:noFill/>
        </p:spPr>
        <p:txBody>
          <a:bodyPr wrap="square" rtlCol="0">
            <a:spAutoFit/>
          </a:bodyPr>
          <a:lstStyle/>
          <a:p>
            <a:r>
              <a:rPr lang="en-GB" sz="1700" dirty="0"/>
              <a:t>Demographic</a:t>
            </a:r>
          </a:p>
        </p:txBody>
      </p:sp>
      <p:sp>
        <p:nvSpPr>
          <p:cNvPr id="7" name="Parentesi graffa chiusa 6">
            <a:extLst>
              <a:ext uri="{FF2B5EF4-FFF2-40B4-BE49-F238E27FC236}">
                <a16:creationId xmlns:a16="http://schemas.microsoft.com/office/drawing/2014/main" id="{7ADEE4A1-FE9D-4CC3-9CCB-61562EA23556}"/>
              </a:ext>
            </a:extLst>
          </p:cNvPr>
          <p:cNvSpPr/>
          <p:nvPr/>
        </p:nvSpPr>
        <p:spPr>
          <a:xfrm>
            <a:off x="10749920" y="1770880"/>
            <a:ext cx="148452" cy="94042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CasellaDiTesto 7">
            <a:extLst>
              <a:ext uri="{FF2B5EF4-FFF2-40B4-BE49-F238E27FC236}">
                <a16:creationId xmlns:a16="http://schemas.microsoft.com/office/drawing/2014/main" id="{05DCC4BF-6F2A-4959-84A5-77A8B0C8F137}"/>
              </a:ext>
            </a:extLst>
          </p:cNvPr>
          <p:cNvSpPr txBox="1"/>
          <p:nvPr/>
        </p:nvSpPr>
        <p:spPr>
          <a:xfrm>
            <a:off x="10824146" y="1927439"/>
            <a:ext cx="1719286" cy="615553"/>
          </a:xfrm>
          <a:prstGeom prst="rect">
            <a:avLst/>
          </a:prstGeom>
          <a:noFill/>
        </p:spPr>
        <p:txBody>
          <a:bodyPr wrap="square" rtlCol="0">
            <a:spAutoFit/>
          </a:bodyPr>
          <a:lstStyle/>
          <a:p>
            <a:r>
              <a:rPr lang="en-GB" sz="1700" dirty="0"/>
              <a:t>Target </a:t>
            </a:r>
          </a:p>
          <a:p>
            <a:r>
              <a:rPr lang="en-GB" sz="1700" dirty="0"/>
              <a:t>questions</a:t>
            </a:r>
          </a:p>
        </p:txBody>
      </p:sp>
      <p:sp>
        <p:nvSpPr>
          <p:cNvPr id="9" name="Parentesi graffa chiusa 8">
            <a:extLst>
              <a:ext uri="{FF2B5EF4-FFF2-40B4-BE49-F238E27FC236}">
                <a16:creationId xmlns:a16="http://schemas.microsoft.com/office/drawing/2014/main" id="{F394AA93-4423-4884-9151-A398D58CD0ED}"/>
              </a:ext>
            </a:extLst>
          </p:cNvPr>
          <p:cNvSpPr/>
          <p:nvPr/>
        </p:nvSpPr>
        <p:spPr>
          <a:xfrm>
            <a:off x="10749920" y="2750350"/>
            <a:ext cx="148452" cy="366225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CasellaDiTesto 9">
            <a:extLst>
              <a:ext uri="{FF2B5EF4-FFF2-40B4-BE49-F238E27FC236}">
                <a16:creationId xmlns:a16="http://schemas.microsoft.com/office/drawing/2014/main" id="{C0919E42-BDBF-4CB6-A3F4-12BDEFF8F925}"/>
              </a:ext>
            </a:extLst>
          </p:cNvPr>
          <p:cNvSpPr txBox="1"/>
          <p:nvPr/>
        </p:nvSpPr>
        <p:spPr>
          <a:xfrm>
            <a:off x="10898372" y="4142893"/>
            <a:ext cx="1719286" cy="877163"/>
          </a:xfrm>
          <a:prstGeom prst="rect">
            <a:avLst/>
          </a:prstGeom>
          <a:noFill/>
        </p:spPr>
        <p:txBody>
          <a:bodyPr wrap="square" rtlCol="0">
            <a:spAutoFit/>
          </a:bodyPr>
          <a:lstStyle/>
          <a:p>
            <a:r>
              <a:rPr lang="en-GB" sz="1700" dirty="0"/>
              <a:t>Known populations questions</a:t>
            </a:r>
          </a:p>
        </p:txBody>
      </p:sp>
    </p:spTree>
    <p:extLst>
      <p:ext uri="{BB962C8B-B14F-4D97-AF65-F5344CB8AC3E}">
        <p14:creationId xmlns:p14="http://schemas.microsoft.com/office/powerpoint/2010/main" val="138253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989F67-6D28-43CB-BD0A-6A561CDE3C3E}"/>
              </a:ext>
            </a:extLst>
          </p:cNvPr>
          <p:cNvSpPr>
            <a:spLocks noGrp="1"/>
          </p:cNvSpPr>
          <p:nvPr>
            <p:ph type="title"/>
          </p:nvPr>
        </p:nvSpPr>
        <p:spPr/>
        <p:txBody>
          <a:bodyPr/>
          <a:lstStyle/>
          <a:p>
            <a:r>
              <a:rPr lang="en-GB" dirty="0"/>
              <a:t>Background</a:t>
            </a:r>
          </a:p>
        </p:txBody>
      </p:sp>
      <p:graphicFrame>
        <p:nvGraphicFramePr>
          <p:cNvPr id="4" name="Diagramma 3">
            <a:extLst>
              <a:ext uri="{FF2B5EF4-FFF2-40B4-BE49-F238E27FC236}">
                <a16:creationId xmlns:a16="http://schemas.microsoft.com/office/drawing/2014/main" id="{8C2EDB24-B679-4B8E-82E5-9ACB96411407}"/>
              </a:ext>
            </a:extLst>
          </p:cNvPr>
          <p:cNvGraphicFramePr/>
          <p:nvPr>
            <p:extLst>
              <p:ext uri="{D42A27DB-BD31-4B8C-83A1-F6EECF244321}">
                <p14:modId xmlns:p14="http://schemas.microsoft.com/office/powerpoint/2010/main" val="129100391"/>
              </p:ext>
            </p:extLst>
          </p:nvPr>
        </p:nvGraphicFramePr>
        <p:xfrm>
          <a:off x="1118562" y="1270754"/>
          <a:ext cx="9066509" cy="4757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5248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57F95B-7E3A-4F03-9819-C3883C863125}"/>
              </a:ext>
            </a:extLst>
          </p:cNvPr>
          <p:cNvSpPr>
            <a:spLocks noGrp="1"/>
          </p:cNvSpPr>
          <p:nvPr>
            <p:ph type="title"/>
          </p:nvPr>
        </p:nvSpPr>
        <p:spPr>
          <a:xfrm>
            <a:off x="609600" y="174028"/>
            <a:ext cx="10972800" cy="648586"/>
          </a:xfrm>
        </p:spPr>
        <p:txBody>
          <a:bodyPr>
            <a:normAutofit fontScale="90000"/>
          </a:bodyPr>
          <a:lstStyle/>
          <a:p>
            <a:r>
              <a:rPr lang="en-GB" dirty="0"/>
              <a:t>Results (2)</a:t>
            </a:r>
          </a:p>
        </p:txBody>
      </p:sp>
      <p:graphicFrame>
        <p:nvGraphicFramePr>
          <p:cNvPr id="4" name="Tabella 3">
            <a:extLst>
              <a:ext uri="{FF2B5EF4-FFF2-40B4-BE49-F238E27FC236}">
                <a16:creationId xmlns:a16="http://schemas.microsoft.com/office/drawing/2014/main" id="{73388C32-A322-4354-906D-C8C759A71637}"/>
              </a:ext>
            </a:extLst>
          </p:cNvPr>
          <p:cNvGraphicFramePr>
            <a:graphicFrameLocks noGrp="1"/>
          </p:cNvGraphicFramePr>
          <p:nvPr>
            <p:extLst>
              <p:ext uri="{D42A27DB-BD31-4B8C-83A1-F6EECF244321}">
                <p14:modId xmlns:p14="http://schemas.microsoft.com/office/powerpoint/2010/main" val="2549783838"/>
              </p:ext>
            </p:extLst>
          </p:nvPr>
        </p:nvGraphicFramePr>
        <p:xfrm>
          <a:off x="1077433" y="961114"/>
          <a:ext cx="10278140" cy="4723939"/>
        </p:xfrm>
        <a:graphic>
          <a:graphicData uri="http://schemas.openxmlformats.org/drawingml/2006/table">
            <a:tbl>
              <a:tblPr firstRow="1" firstCol="1" bandRow="1">
                <a:tableStyleId>{5C22544A-7EE6-4342-B048-85BDC9FD1C3A}</a:tableStyleId>
              </a:tblPr>
              <a:tblGrid>
                <a:gridCol w="961623">
                  <a:extLst>
                    <a:ext uri="{9D8B030D-6E8A-4147-A177-3AD203B41FA5}">
                      <a16:colId xmlns:a16="http://schemas.microsoft.com/office/drawing/2014/main" val="3005001431"/>
                    </a:ext>
                  </a:extLst>
                </a:gridCol>
                <a:gridCol w="970067">
                  <a:extLst>
                    <a:ext uri="{9D8B030D-6E8A-4147-A177-3AD203B41FA5}">
                      <a16:colId xmlns:a16="http://schemas.microsoft.com/office/drawing/2014/main" val="2211032692"/>
                    </a:ext>
                  </a:extLst>
                </a:gridCol>
                <a:gridCol w="1039528">
                  <a:extLst>
                    <a:ext uri="{9D8B030D-6E8A-4147-A177-3AD203B41FA5}">
                      <a16:colId xmlns:a16="http://schemas.microsoft.com/office/drawing/2014/main" val="2391836349"/>
                    </a:ext>
                  </a:extLst>
                </a:gridCol>
                <a:gridCol w="740813">
                  <a:extLst>
                    <a:ext uri="{9D8B030D-6E8A-4147-A177-3AD203B41FA5}">
                      <a16:colId xmlns:a16="http://schemas.microsoft.com/office/drawing/2014/main" val="1690636982"/>
                    </a:ext>
                  </a:extLst>
                </a:gridCol>
                <a:gridCol w="742805">
                  <a:extLst>
                    <a:ext uri="{9D8B030D-6E8A-4147-A177-3AD203B41FA5}">
                      <a16:colId xmlns:a16="http://schemas.microsoft.com/office/drawing/2014/main" val="1986069952"/>
                    </a:ext>
                  </a:extLst>
                </a:gridCol>
                <a:gridCol w="1039528">
                  <a:extLst>
                    <a:ext uri="{9D8B030D-6E8A-4147-A177-3AD203B41FA5}">
                      <a16:colId xmlns:a16="http://schemas.microsoft.com/office/drawing/2014/main" val="3987323748"/>
                    </a:ext>
                  </a:extLst>
                </a:gridCol>
                <a:gridCol w="1039528">
                  <a:extLst>
                    <a:ext uri="{9D8B030D-6E8A-4147-A177-3AD203B41FA5}">
                      <a16:colId xmlns:a16="http://schemas.microsoft.com/office/drawing/2014/main" val="704664964"/>
                    </a:ext>
                  </a:extLst>
                </a:gridCol>
                <a:gridCol w="950347">
                  <a:extLst>
                    <a:ext uri="{9D8B030D-6E8A-4147-A177-3AD203B41FA5}">
                      <a16:colId xmlns:a16="http://schemas.microsoft.com/office/drawing/2014/main" val="1415202505"/>
                    </a:ext>
                  </a:extLst>
                </a:gridCol>
                <a:gridCol w="1031442">
                  <a:extLst>
                    <a:ext uri="{9D8B030D-6E8A-4147-A177-3AD203B41FA5}">
                      <a16:colId xmlns:a16="http://schemas.microsoft.com/office/drawing/2014/main" val="1787394546"/>
                    </a:ext>
                  </a:extLst>
                </a:gridCol>
                <a:gridCol w="879956">
                  <a:extLst>
                    <a:ext uri="{9D8B030D-6E8A-4147-A177-3AD203B41FA5}">
                      <a16:colId xmlns:a16="http://schemas.microsoft.com/office/drawing/2014/main" val="2758427328"/>
                    </a:ext>
                  </a:extLst>
                </a:gridCol>
                <a:gridCol w="882503">
                  <a:extLst>
                    <a:ext uri="{9D8B030D-6E8A-4147-A177-3AD203B41FA5}">
                      <a16:colId xmlns:a16="http://schemas.microsoft.com/office/drawing/2014/main" val="1947851133"/>
                    </a:ext>
                  </a:extLst>
                </a:gridCol>
              </a:tblGrid>
              <a:tr h="309076">
                <a:tc>
                  <a:txBody>
                    <a:bodyPr/>
                    <a:lstStyle/>
                    <a:p>
                      <a:pPr algn="ctr">
                        <a:lnSpc>
                          <a:spcPct val="100000"/>
                        </a:lnSpc>
                        <a:spcAft>
                          <a:spcPts val="0"/>
                        </a:spcAft>
                      </a:pPr>
                      <a:r>
                        <a:rPr lang="en-GB" sz="1800" b="1" dirty="0">
                          <a:effectLst/>
                          <a:latin typeface="Calibri Light" panose="020F0302020204030204" pitchFamily="34" charset="0"/>
                          <a:ea typeface="Times New Roman" panose="02020603050405020304" pitchFamily="18" charset="0"/>
                          <a:cs typeface="Calibri Light" panose="020F0302020204030204" pitchFamily="34" charset="0"/>
                        </a:rPr>
                        <a:t> </a:t>
                      </a:r>
                      <a:endParaRPr lang="en-GB" sz="18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800" b="1" dirty="0">
                          <a:effectLst/>
                          <a:latin typeface="Calibri Light" panose="020F0302020204030204" pitchFamily="34" charset="0"/>
                          <a:ea typeface="Times New Roman" panose="02020603050405020304" pitchFamily="18" charset="0"/>
                          <a:cs typeface="Calibri Light" panose="020F0302020204030204" pitchFamily="34" charset="0"/>
                        </a:rPr>
                        <a:t> </a:t>
                      </a:r>
                      <a:endParaRPr lang="en-GB" sz="18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gridSpan="3">
                  <a:txBody>
                    <a:bodyPr/>
                    <a:lstStyle/>
                    <a:p>
                      <a:pPr algn="ctr">
                        <a:lnSpc>
                          <a:spcPct val="100000"/>
                        </a:lnSpc>
                        <a:spcAft>
                          <a:spcPts val="0"/>
                        </a:spcAft>
                      </a:pPr>
                      <a:r>
                        <a:rPr lang="en-GB" sz="1800" b="1" dirty="0">
                          <a:effectLst/>
                          <a:latin typeface="Calibri Light" panose="020F0302020204030204" pitchFamily="34" charset="0"/>
                          <a:ea typeface="Times New Roman" panose="02020603050405020304" pitchFamily="18" charset="0"/>
                          <a:cs typeface="Calibri Light" panose="020F0302020204030204" pitchFamily="34" charset="0"/>
                        </a:rPr>
                        <a:t>Veneto</a:t>
                      </a:r>
                      <a:endParaRPr lang="en-GB" sz="18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800" b="1" dirty="0">
                          <a:effectLst/>
                          <a:latin typeface="Calibri Light" panose="020F0302020204030204" pitchFamily="34" charset="0"/>
                          <a:ea typeface="Times New Roman" panose="02020603050405020304" pitchFamily="18" charset="0"/>
                          <a:cs typeface="Calibri Light" panose="020F0302020204030204" pitchFamily="34" charset="0"/>
                        </a:rPr>
                        <a:t>Piemonte</a:t>
                      </a:r>
                      <a:endParaRPr lang="en-GB" sz="18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hMerge="1">
                  <a:txBody>
                    <a:bodyPr/>
                    <a:lstStyle/>
                    <a:p>
                      <a:endParaRPr lang="en-GB"/>
                    </a:p>
                  </a:txBody>
                  <a:tcPr/>
                </a:tc>
                <a:tc hMerge="1">
                  <a:txBody>
                    <a:bodyPr/>
                    <a:lstStyle/>
                    <a:p>
                      <a:endParaRPr lang="en-GB"/>
                    </a:p>
                  </a:txBody>
                  <a:tcPr/>
                </a:tc>
                <a:tc gridSpan="3">
                  <a:txBody>
                    <a:bodyPr/>
                    <a:lstStyle/>
                    <a:p>
                      <a:pPr algn="ctr">
                        <a:lnSpc>
                          <a:spcPct val="100000"/>
                        </a:lnSpc>
                        <a:spcAft>
                          <a:spcPts val="0"/>
                        </a:spcAft>
                      </a:pPr>
                      <a:r>
                        <a:rPr lang="en-GB" sz="1800" b="1" dirty="0" err="1">
                          <a:effectLst/>
                          <a:latin typeface="Calibri Light" panose="020F0302020204030204" pitchFamily="34" charset="0"/>
                          <a:ea typeface="Times New Roman" panose="02020603050405020304" pitchFamily="18" charset="0"/>
                          <a:cs typeface="Calibri Light" panose="020F0302020204030204" pitchFamily="34" charset="0"/>
                        </a:rPr>
                        <a:t>Lombardia</a:t>
                      </a:r>
                      <a:endParaRPr lang="en-GB" sz="18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05745747"/>
                  </a:ext>
                </a:extLst>
              </a:tr>
              <a:tr h="723153">
                <a:tc>
                  <a:txBody>
                    <a:bodyPr/>
                    <a:lstStyle/>
                    <a:p>
                      <a:pPr algn="ctr">
                        <a:lnSpc>
                          <a:spcPct val="100000"/>
                        </a:lnSpc>
                        <a:spcAft>
                          <a:spcPts val="0"/>
                        </a:spcAft>
                      </a:pP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mu</a:t>
                      </a:r>
                    </a:p>
                  </a:txBody>
                  <a:tcPr marL="68580" marR="68580" marT="0" marB="0" anchor="ctr"/>
                </a:tc>
                <a:tc>
                  <a:txBody>
                    <a:bodyPr/>
                    <a:lstStyle/>
                    <a:p>
                      <a:pPr algn="ctr">
                        <a:lnSpc>
                          <a:spcPct val="100000"/>
                        </a:lnSpc>
                        <a:spcAft>
                          <a:spcPts val="0"/>
                        </a:spcAft>
                      </a:pPr>
                      <a:r>
                        <a:rPr lang="en-GB" sz="1400" dirty="0">
                          <a:effectLst/>
                          <a:latin typeface="Calibri Light" panose="020F0302020204030204" pitchFamily="34" charset="0"/>
                          <a:ea typeface="Times New Roman" panose="02020603050405020304" pitchFamily="18" charset="0"/>
                          <a:cs typeface="Calibri Light" panose="020F0302020204030204" pitchFamily="34" charset="0"/>
                        </a:rPr>
                        <a:t>Posterior median</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Lower Bound</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Upper Bound</a:t>
                      </a: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Posterior median</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Lower Bound</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Upper Bound</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Posterior median</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Lower Bound</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Upper Bound</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extLst>
                  <a:ext uri="{0D108BD9-81ED-4DB2-BD59-A6C34878D82A}">
                    <a16:rowId xmlns:a16="http://schemas.microsoft.com/office/drawing/2014/main" val="1196121623"/>
                  </a:ext>
                </a:extLst>
              </a:tr>
              <a:tr h="295245">
                <a:tc rowSpan="6">
                  <a:txBody>
                    <a:bodyPr/>
                    <a:lstStyle/>
                    <a:p>
                      <a:pPr algn="ctr">
                        <a:lnSpc>
                          <a:spcPct val="100000"/>
                        </a:lnSpc>
                        <a:spcAft>
                          <a:spcPts val="0"/>
                        </a:spcAft>
                      </a:pPr>
                      <a:r>
                        <a:rPr lang="en-GB" sz="1400" dirty="0">
                          <a:effectLst/>
                          <a:latin typeface="+mj-lt"/>
                          <a:cs typeface="Calibri Light" panose="020F0302020204030204" pitchFamily="34" charset="0"/>
                        </a:rPr>
                        <a:t> Swab COVID-19 positive</a:t>
                      </a:r>
                    </a:p>
                    <a:p>
                      <a:pPr algn="ctr">
                        <a:lnSpc>
                          <a:spcPct val="100000"/>
                        </a:lnSpc>
                        <a:spcAft>
                          <a:spcPts val="0"/>
                        </a:spcAft>
                      </a:pPr>
                      <a:endParaRPr lang="en-GB" sz="1400" dirty="0">
                        <a:effectLst/>
                        <a:latin typeface="+mj-lt"/>
                        <a:ea typeface="Times New Roman" panose="02020603050405020304" pitchFamily="18" charset="0"/>
                        <a:cs typeface="Calibri Light" panose="020F0302020204030204" pitchFamily="34" charset="0"/>
                      </a:endParaRPr>
                    </a:p>
                    <a:p>
                      <a:pPr algn="ctr">
                        <a:lnSpc>
                          <a:spcPct val="100000"/>
                        </a:lnSpc>
                        <a:spcAft>
                          <a:spcPts val="0"/>
                        </a:spcAft>
                      </a:pPr>
                      <a:r>
                        <a:rPr lang="en-GB" sz="1400" dirty="0">
                          <a:effectLst/>
                          <a:latin typeface="+mj-lt"/>
                          <a:cs typeface="Calibri Light" panose="020F0302020204030204" pitchFamily="34" charset="0"/>
                        </a:rPr>
                        <a:t> </a:t>
                      </a:r>
                      <a:endParaRPr lang="en-GB" sz="1400" dirty="0">
                        <a:effectLst/>
                        <a:latin typeface="+mj-lt"/>
                        <a:ea typeface="Times New Roman" panose="02020603050405020304" pitchFamily="18" charset="0"/>
                        <a:cs typeface="Calibri Light" panose="020F0302020204030204" pitchFamily="34" charset="0"/>
                      </a:endParaRPr>
                    </a:p>
                    <a:p>
                      <a:pPr algn="ctr">
                        <a:lnSpc>
                          <a:spcPct val="100000"/>
                        </a:lnSpc>
                        <a:spcAft>
                          <a:spcPts val="0"/>
                        </a:spcAft>
                      </a:pPr>
                      <a:r>
                        <a:rPr lang="en-GB" sz="1400" dirty="0">
                          <a:effectLst/>
                          <a:latin typeface="+mj-lt"/>
                          <a:cs typeface="Calibri Light" panose="020F0302020204030204" pitchFamily="34" charset="0"/>
                        </a:rPr>
                        <a:t> </a:t>
                      </a:r>
                      <a:endParaRPr lang="en-GB" sz="1400" dirty="0">
                        <a:effectLst/>
                        <a:latin typeface="+mj-lt"/>
                        <a:ea typeface="Times New Roman" panose="02020603050405020304" pitchFamily="18" charset="0"/>
                        <a:cs typeface="Calibri Light" panose="020F0302020204030204" pitchFamily="34" charset="0"/>
                      </a:endParaRPr>
                    </a:p>
                    <a:p>
                      <a:pPr algn="ctr">
                        <a:lnSpc>
                          <a:spcPct val="100000"/>
                        </a:lnSpc>
                        <a:spcAft>
                          <a:spcPts val="0"/>
                        </a:spcAft>
                      </a:pPr>
                      <a:r>
                        <a:rPr lang="en-GB" sz="1400" dirty="0">
                          <a:effectLst/>
                          <a:latin typeface="+mj-lt"/>
                          <a:cs typeface="Calibri Light" panose="020F0302020204030204" pitchFamily="34" charset="0"/>
                        </a:rPr>
                        <a:t> </a:t>
                      </a:r>
                      <a:endParaRPr lang="en-GB" sz="1400" dirty="0">
                        <a:effectLst/>
                        <a:latin typeface="+mj-lt"/>
                        <a:ea typeface="Times New Roman" panose="02020603050405020304" pitchFamily="18" charset="0"/>
                        <a:cs typeface="Calibri Light" panose="020F0302020204030204" pitchFamily="34" charset="0"/>
                      </a:endParaRPr>
                    </a:p>
                    <a:p>
                      <a:pPr algn="ctr">
                        <a:lnSpc>
                          <a:spcPct val="100000"/>
                        </a:lnSpc>
                        <a:spcAft>
                          <a:spcPts val="0"/>
                        </a:spcAft>
                      </a:pPr>
                      <a:r>
                        <a:rPr lang="en-GB" sz="1400" dirty="0">
                          <a:effectLst/>
                          <a:latin typeface="+mj-lt"/>
                          <a:cs typeface="Calibri Light" panose="020F0302020204030204" pitchFamily="34" charset="0"/>
                        </a:rPr>
                        <a:t> </a:t>
                      </a:r>
                      <a:endParaRPr lang="en-GB" sz="1400" dirty="0">
                        <a:effectLst/>
                        <a:latin typeface="+mj-lt"/>
                        <a:ea typeface="Times New Roman" panose="02020603050405020304" pitchFamily="18" charset="0"/>
                        <a:cs typeface="Calibri Light" panose="020F0302020204030204" pitchFamily="34" charset="0"/>
                      </a:endParaRPr>
                    </a:p>
                    <a:p>
                      <a:pPr algn="ctr">
                        <a:lnSpc>
                          <a:spcPct val="100000"/>
                        </a:lnSpc>
                        <a:spcAft>
                          <a:spcPts val="0"/>
                        </a:spcAft>
                      </a:pPr>
                      <a:r>
                        <a:rPr lang="en-GB" sz="1400" dirty="0">
                          <a:effectLst/>
                          <a:latin typeface="+mj-lt"/>
                          <a:cs typeface="Calibri Light" panose="020F0302020204030204" pitchFamily="34" charset="0"/>
                        </a:rPr>
                        <a:t> </a:t>
                      </a:r>
                      <a:endParaRPr lang="en-GB" sz="1400" dirty="0">
                        <a:effectLst/>
                        <a:latin typeface="+mj-lt"/>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3</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11542</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10902</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11600</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18335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18027.71</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18825.08</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267067</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246694</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284537</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extLst>
                  <a:ext uri="{0D108BD9-81ED-4DB2-BD59-A6C34878D82A}">
                    <a16:rowId xmlns:a16="http://schemas.microsoft.com/office/drawing/2014/main" val="978042316"/>
                  </a:ext>
                </a:extLst>
              </a:tr>
              <a:tr h="295245">
                <a:tc vMerge="1">
                  <a:txBody>
                    <a:bodyPr/>
                    <a:lstStyle/>
                    <a:p>
                      <a:pPr algn="just">
                        <a:lnSpc>
                          <a:spcPct val="100000"/>
                        </a:lnSpc>
                        <a:spcAft>
                          <a:spcPts val="0"/>
                        </a:spcAft>
                      </a:pPr>
                      <a:endParaRPr lang="en-GB"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14" marR="65314" marT="0" marB="0"/>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4</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13547</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13435</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14163</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19215.29</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18676.38</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19726.62</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180796</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173446</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195074</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extLst>
                  <a:ext uri="{0D108BD9-81ED-4DB2-BD59-A6C34878D82A}">
                    <a16:rowId xmlns:a16="http://schemas.microsoft.com/office/drawing/2014/main" val="64285031"/>
                  </a:ext>
                </a:extLst>
              </a:tr>
              <a:tr h="295245">
                <a:tc vMerge="1">
                  <a:txBody>
                    <a:bodyPr/>
                    <a:lstStyle/>
                    <a:p>
                      <a:pPr algn="just">
                        <a:lnSpc>
                          <a:spcPct val="100000"/>
                        </a:lnSpc>
                        <a:spcAft>
                          <a:spcPts val="0"/>
                        </a:spcAft>
                      </a:pPr>
                      <a:endParaRPr lang="en-GB"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14" marR="65314" marT="0" marB="0"/>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5</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13705</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13272</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14130</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19138.22</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18926.75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19608.57</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178609</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156149</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207736</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extLst>
                  <a:ext uri="{0D108BD9-81ED-4DB2-BD59-A6C34878D82A}">
                    <a16:rowId xmlns:a16="http://schemas.microsoft.com/office/drawing/2014/main" val="2308785596"/>
                  </a:ext>
                </a:extLst>
              </a:tr>
              <a:tr h="295245">
                <a:tc vMerge="1">
                  <a:txBody>
                    <a:bodyPr/>
                    <a:lstStyle/>
                    <a:p>
                      <a:pPr algn="just">
                        <a:lnSpc>
                          <a:spcPct val="100000"/>
                        </a:lnSpc>
                        <a:spcAft>
                          <a:spcPts val="0"/>
                        </a:spcAft>
                      </a:pPr>
                      <a:endParaRPr lang="en-GB"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14" marR="65314" marT="0" marB="0"/>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6</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13878</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13159</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15267</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19265.03</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18462.55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21202.12</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177297</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165553</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193672</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extLst>
                  <a:ext uri="{0D108BD9-81ED-4DB2-BD59-A6C34878D82A}">
                    <a16:rowId xmlns:a16="http://schemas.microsoft.com/office/drawing/2014/main" val="1208345690"/>
                  </a:ext>
                </a:extLst>
              </a:tr>
              <a:tr h="295245">
                <a:tc vMerge="1">
                  <a:txBody>
                    <a:bodyPr/>
                    <a:lstStyle/>
                    <a:p>
                      <a:pPr algn="just">
                        <a:lnSpc>
                          <a:spcPct val="100000"/>
                        </a:lnSpc>
                        <a:spcAft>
                          <a:spcPts val="0"/>
                        </a:spcAft>
                      </a:pPr>
                      <a:endParaRPr lang="en-GB"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14" marR="65314" marT="0" marB="0"/>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7</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13972</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13556</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14385</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19536.66</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18871.61</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19726.41</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180969</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164401</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200029</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extLst>
                  <a:ext uri="{0D108BD9-81ED-4DB2-BD59-A6C34878D82A}">
                    <a16:rowId xmlns:a16="http://schemas.microsoft.com/office/drawing/2014/main" val="2303720848"/>
                  </a:ext>
                </a:extLst>
              </a:tr>
              <a:tr h="295245">
                <a:tc vMerge="1">
                  <a:txBody>
                    <a:bodyPr/>
                    <a:lstStyle/>
                    <a:p>
                      <a:pPr algn="just">
                        <a:lnSpc>
                          <a:spcPct val="100000"/>
                        </a:lnSpc>
                        <a:spcAft>
                          <a:spcPts val="0"/>
                        </a:spcAft>
                      </a:pPr>
                      <a:endParaRPr lang="en-GB"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14" marR="65314" marT="0" marB="0"/>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8</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13728</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12545</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a:effectLst/>
                          <a:latin typeface="Calibri Light" panose="020F0302020204030204" pitchFamily="34" charset="0"/>
                          <a:cs typeface="Calibri Light" panose="020F0302020204030204" pitchFamily="34" charset="0"/>
                        </a:rPr>
                        <a:t>14706</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19616.65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18909.19</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19929.14</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177847</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162373</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tc>
                  <a:txBody>
                    <a:bodyPr/>
                    <a:lstStyle/>
                    <a:p>
                      <a:pPr algn="ctr">
                        <a:lnSpc>
                          <a:spcPct val="100000"/>
                        </a:lnSpc>
                        <a:spcAft>
                          <a:spcPts val="0"/>
                        </a:spcAft>
                      </a:pPr>
                      <a:r>
                        <a:rPr lang="en-GB" sz="1400" dirty="0">
                          <a:effectLst/>
                          <a:latin typeface="Calibri Light" panose="020F0302020204030204" pitchFamily="34" charset="0"/>
                          <a:cs typeface="Calibri Light" panose="020F0302020204030204" pitchFamily="34" charset="0"/>
                        </a:rPr>
                        <a:t>206540</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5314" marR="65314" marT="0" marB="0" anchor="ctr"/>
                </a:tc>
                <a:extLst>
                  <a:ext uri="{0D108BD9-81ED-4DB2-BD59-A6C34878D82A}">
                    <a16:rowId xmlns:a16="http://schemas.microsoft.com/office/drawing/2014/main" val="1630158778"/>
                  </a:ext>
                </a:extLst>
              </a:tr>
              <a:tr h="295245">
                <a:tc rowSpan="6">
                  <a:txBody>
                    <a:bodyPr/>
                    <a:lstStyle/>
                    <a:p>
                      <a:pPr algn="just">
                        <a:lnSpc>
                          <a:spcPct val="100000"/>
                        </a:lnSpc>
                        <a:spcAft>
                          <a:spcPts val="0"/>
                        </a:spcAft>
                      </a:pPr>
                      <a:r>
                        <a:rPr lang="en-GB" sz="1400" dirty="0">
                          <a:effectLst/>
                          <a:latin typeface="+mj-lt"/>
                          <a:ea typeface="Times New Roman" panose="02020603050405020304" pitchFamily="18" charset="0"/>
                          <a:cs typeface="Calibri Light" panose="020F0302020204030204" pitchFamily="34" charset="0"/>
                        </a:rPr>
                        <a:t>Undocumented cases</a:t>
                      </a:r>
                    </a:p>
                  </a:txBody>
                  <a:tcPr marL="68580" marR="68580" marT="0" marB="0"/>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Default</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11451</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10837</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12468</a:t>
                      </a: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18695.24</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17974.08</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19339.36</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277132</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252555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279693</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extLst>
                  <a:ext uri="{0D108BD9-81ED-4DB2-BD59-A6C34878D82A}">
                    <a16:rowId xmlns:a16="http://schemas.microsoft.com/office/drawing/2014/main" val="3322026081"/>
                  </a:ext>
                </a:extLst>
              </a:tr>
              <a:tr h="295245">
                <a:tc vMerge="1">
                  <a:txBody>
                    <a:bodyPr/>
                    <a:lstStyle/>
                    <a:p>
                      <a:pPr algn="just">
                        <a:lnSpc>
                          <a:spcPct val="100000"/>
                        </a:lnSpc>
                        <a:spcAft>
                          <a:spcPts val="0"/>
                        </a:spcAft>
                      </a:pP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4</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11580</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10601</a:t>
                      </a:r>
                    </a:p>
                  </a:txBody>
                  <a:tcPr marL="68580" marR="68580" marT="0" marB="0" anchor="ctr"/>
                </a:tc>
                <a:tc>
                  <a:txBody>
                    <a:bodyPr/>
                    <a:lstStyle/>
                    <a:p>
                      <a:pPr algn="ctr">
                        <a:lnSpc>
                          <a:spcPct val="100000"/>
                        </a:lnSpc>
                        <a:spcAft>
                          <a:spcPts val="0"/>
                        </a:spcAft>
                      </a:pPr>
                      <a:r>
                        <a:rPr lang="en-GB" sz="1400" dirty="0">
                          <a:effectLst/>
                          <a:latin typeface="Calibri Light" panose="020F0302020204030204" pitchFamily="34" charset="0"/>
                          <a:ea typeface="Times New Roman" panose="02020603050405020304" pitchFamily="18" charset="0"/>
                          <a:cs typeface="Calibri Light" panose="020F0302020204030204" pitchFamily="34" charset="0"/>
                        </a:rPr>
                        <a:t>12288</a:t>
                      </a: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18025.46</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17152.35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19259.48</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274273</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260158</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288069</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extLst>
                  <a:ext uri="{0D108BD9-81ED-4DB2-BD59-A6C34878D82A}">
                    <a16:rowId xmlns:a16="http://schemas.microsoft.com/office/drawing/2014/main" val="665909011"/>
                  </a:ext>
                </a:extLst>
              </a:tr>
              <a:tr h="295245">
                <a:tc vMerge="1">
                  <a:txBody>
                    <a:bodyPr/>
                    <a:lstStyle/>
                    <a:p>
                      <a:pPr algn="just">
                        <a:lnSpc>
                          <a:spcPct val="100000"/>
                        </a:lnSpc>
                        <a:spcAft>
                          <a:spcPts val="0"/>
                        </a:spcAft>
                      </a:pP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0"/>
                        </a:spcAft>
                      </a:pPr>
                      <a:r>
                        <a:rPr lang="en-GB" sz="1400" dirty="0">
                          <a:effectLst/>
                          <a:latin typeface="Calibri Light" panose="020F0302020204030204" pitchFamily="34" charset="0"/>
                          <a:ea typeface="Times New Roman" panose="02020603050405020304" pitchFamily="18" charset="0"/>
                          <a:cs typeface="Calibri Light" panose="020F0302020204030204" pitchFamily="34" charset="0"/>
                        </a:rPr>
                        <a:t>5</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11577</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11181</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12387</a:t>
                      </a: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18254.71</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17709.69</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18719.77</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265877</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255915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285173</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extLst>
                  <a:ext uri="{0D108BD9-81ED-4DB2-BD59-A6C34878D82A}">
                    <a16:rowId xmlns:a16="http://schemas.microsoft.com/office/drawing/2014/main" val="865022101"/>
                  </a:ext>
                </a:extLst>
              </a:tr>
              <a:tr h="295245">
                <a:tc vMerge="1">
                  <a:txBody>
                    <a:bodyPr/>
                    <a:lstStyle/>
                    <a:p>
                      <a:pPr algn="just">
                        <a:lnSpc>
                          <a:spcPct val="100000"/>
                        </a:lnSpc>
                        <a:spcAft>
                          <a:spcPts val="0"/>
                        </a:spcAft>
                      </a:pP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6</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11385</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11133</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11833</a:t>
                      </a: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18153.81</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17832.95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18705.46</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277824</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265165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304146</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extLst>
                  <a:ext uri="{0D108BD9-81ED-4DB2-BD59-A6C34878D82A}">
                    <a16:rowId xmlns:a16="http://schemas.microsoft.com/office/drawing/2014/main" val="2579591130"/>
                  </a:ext>
                </a:extLst>
              </a:tr>
              <a:tr h="295245">
                <a:tc vMerge="1">
                  <a:txBody>
                    <a:bodyPr/>
                    <a:lstStyle/>
                    <a:p>
                      <a:pPr algn="just">
                        <a:lnSpc>
                          <a:spcPct val="100000"/>
                        </a:lnSpc>
                        <a:spcAft>
                          <a:spcPts val="0"/>
                        </a:spcAft>
                      </a:pP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7</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11621</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10903</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11835</a:t>
                      </a: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17377.09</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17377.09</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19166.75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261914</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255746</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287323</a:t>
                      </a:r>
                      <a:endParaRPr lang="en-GB" sz="140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extLst>
                  <a:ext uri="{0D108BD9-81ED-4DB2-BD59-A6C34878D82A}">
                    <a16:rowId xmlns:a16="http://schemas.microsoft.com/office/drawing/2014/main" val="3830955482"/>
                  </a:ext>
                </a:extLst>
              </a:tr>
              <a:tr h="295245">
                <a:tc vMerge="1">
                  <a:txBody>
                    <a:bodyPr/>
                    <a:lstStyle/>
                    <a:p>
                      <a:pPr algn="just">
                        <a:lnSpc>
                          <a:spcPct val="100000"/>
                        </a:lnSpc>
                        <a:spcAft>
                          <a:spcPts val="0"/>
                        </a:spcAft>
                      </a:pP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8</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11577</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10712</a:t>
                      </a:r>
                    </a:p>
                  </a:txBody>
                  <a:tcPr marL="68580" marR="68580" marT="0" marB="0" anchor="ctr"/>
                </a:tc>
                <a:tc>
                  <a:txBody>
                    <a:bodyPr/>
                    <a:lstStyle/>
                    <a:p>
                      <a:pPr algn="ctr">
                        <a:lnSpc>
                          <a:spcPct val="100000"/>
                        </a:lnSpc>
                        <a:spcAft>
                          <a:spcPts val="0"/>
                        </a:spcAft>
                      </a:pPr>
                      <a:r>
                        <a:rPr lang="en-GB" sz="1400">
                          <a:effectLst/>
                          <a:latin typeface="Calibri Light" panose="020F0302020204030204" pitchFamily="34" charset="0"/>
                          <a:ea typeface="Times New Roman" panose="02020603050405020304" pitchFamily="18" charset="0"/>
                          <a:cs typeface="Calibri Light" panose="020F0302020204030204" pitchFamily="34" charset="0"/>
                        </a:rPr>
                        <a:t>11961</a:t>
                      </a: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17970.98</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17266.65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20332.62</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272026</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244755</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tc>
                  <a:txBody>
                    <a:bodyPr/>
                    <a:lstStyle/>
                    <a:p>
                      <a:pPr algn="ctr">
                        <a:lnSpc>
                          <a:spcPct val="100000"/>
                        </a:lnSpc>
                        <a:spcAft>
                          <a:spcPts val="0"/>
                        </a:spcAft>
                      </a:pPr>
                      <a:r>
                        <a:rPr lang="en-GB" sz="1400" dirty="0">
                          <a:solidFill>
                            <a:srgbClr val="000000"/>
                          </a:solidFill>
                          <a:effectLst/>
                          <a:latin typeface="Calibri Light" panose="020F0302020204030204" pitchFamily="34" charset="0"/>
                          <a:ea typeface="Times New Roman" panose="02020603050405020304" pitchFamily="18" charset="0"/>
                          <a:cs typeface="Calibri Light" panose="020F0302020204030204" pitchFamily="34" charset="0"/>
                        </a:rPr>
                        <a:t>286921</a:t>
                      </a:r>
                      <a:endParaRPr lang="en-GB" sz="1400" dirty="0">
                        <a:effectLst/>
                        <a:latin typeface="Calibri Light" panose="020F0302020204030204" pitchFamily="34" charset="0"/>
                        <a:ea typeface="Times New Roman" panose="02020603050405020304" pitchFamily="18" charset="0"/>
                        <a:cs typeface="Calibri Light" panose="020F0302020204030204" pitchFamily="34" charset="0"/>
                      </a:endParaRPr>
                    </a:p>
                  </a:txBody>
                  <a:tcPr marL="68580" marR="68580" marT="0" marB="0" anchor="ctr"/>
                </a:tc>
                <a:extLst>
                  <a:ext uri="{0D108BD9-81ED-4DB2-BD59-A6C34878D82A}">
                    <a16:rowId xmlns:a16="http://schemas.microsoft.com/office/drawing/2014/main" val="2237317523"/>
                  </a:ext>
                </a:extLst>
              </a:tr>
            </a:tbl>
          </a:graphicData>
        </a:graphic>
      </p:graphicFrame>
      <p:sp>
        <p:nvSpPr>
          <p:cNvPr id="5" name="CasellaDiTesto 4">
            <a:extLst>
              <a:ext uri="{FF2B5EF4-FFF2-40B4-BE49-F238E27FC236}">
                <a16:creationId xmlns:a16="http://schemas.microsoft.com/office/drawing/2014/main" id="{C2FB149C-E141-4F39-96D2-14958B1BCC9F}"/>
              </a:ext>
            </a:extLst>
          </p:cNvPr>
          <p:cNvSpPr txBox="1"/>
          <p:nvPr/>
        </p:nvSpPr>
        <p:spPr>
          <a:xfrm>
            <a:off x="1037863" y="5712220"/>
            <a:ext cx="5058137" cy="369332"/>
          </a:xfrm>
          <a:prstGeom prst="rect">
            <a:avLst/>
          </a:prstGeom>
          <a:noFill/>
        </p:spPr>
        <p:txBody>
          <a:bodyPr wrap="square" rtlCol="0">
            <a:spAutoFit/>
          </a:bodyPr>
          <a:lstStyle/>
          <a:p>
            <a:r>
              <a:rPr lang="en-GB" dirty="0"/>
              <a:t>Table swab </a:t>
            </a:r>
            <a:r>
              <a:rPr lang="en-GB" dirty="0" err="1"/>
              <a:t>covid</a:t>
            </a:r>
            <a:r>
              <a:rPr lang="en-GB" dirty="0"/>
              <a:t> positive estimates for each region</a:t>
            </a:r>
          </a:p>
        </p:txBody>
      </p:sp>
      <p:sp>
        <p:nvSpPr>
          <p:cNvPr id="6" name="CasellaDiTesto 5">
            <a:extLst>
              <a:ext uri="{FF2B5EF4-FFF2-40B4-BE49-F238E27FC236}">
                <a16:creationId xmlns:a16="http://schemas.microsoft.com/office/drawing/2014/main" id="{C3E2FBD5-CF4F-4601-9777-3F862D80FFCD}"/>
              </a:ext>
            </a:extLst>
          </p:cNvPr>
          <p:cNvSpPr txBox="1"/>
          <p:nvPr/>
        </p:nvSpPr>
        <p:spPr>
          <a:xfrm>
            <a:off x="0" y="6507136"/>
            <a:ext cx="8229600" cy="276999"/>
          </a:xfrm>
          <a:prstGeom prst="rect">
            <a:avLst/>
          </a:prstGeom>
          <a:noFill/>
        </p:spPr>
        <p:txBody>
          <a:bodyPr wrap="square" rtlCol="0">
            <a:spAutoFit/>
          </a:bodyPr>
          <a:lstStyle/>
          <a:p>
            <a:r>
              <a:rPr lang="en-GB" sz="1200" dirty="0">
                <a:latin typeface="Arial" panose="020B0604020202020204" pitchFamily="34" charset="0"/>
              </a:rPr>
              <a:t>*Estimates have been derived after a 2000 MCMC </a:t>
            </a:r>
            <a:r>
              <a:rPr lang="en-GB" sz="1200" dirty="0" err="1">
                <a:latin typeface="Arial" panose="020B0604020202020204" pitchFamily="34" charset="0"/>
              </a:rPr>
              <a:t>interation</a:t>
            </a:r>
            <a:r>
              <a:rPr lang="en-GB" sz="1200" dirty="0">
                <a:latin typeface="Arial" panose="020B0604020202020204" pitchFamily="34" charset="0"/>
              </a:rPr>
              <a:t> and 100 burn in.</a:t>
            </a:r>
            <a:endParaRPr lang="en-GB" sz="1200" dirty="0"/>
          </a:p>
        </p:txBody>
      </p:sp>
    </p:spTree>
    <p:extLst>
      <p:ext uri="{BB962C8B-B14F-4D97-AF65-F5344CB8AC3E}">
        <p14:creationId xmlns:p14="http://schemas.microsoft.com/office/powerpoint/2010/main" val="1637713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64932-D646-4758-9D93-7E75F5EF0176}"/>
              </a:ext>
            </a:extLst>
          </p:cNvPr>
          <p:cNvSpPr>
            <a:spLocks noGrp="1"/>
          </p:cNvSpPr>
          <p:nvPr>
            <p:ph type="title"/>
          </p:nvPr>
        </p:nvSpPr>
        <p:spPr>
          <a:xfrm>
            <a:off x="609600" y="274638"/>
            <a:ext cx="5115572" cy="1143000"/>
          </a:xfrm>
        </p:spPr>
        <p:txBody>
          <a:bodyPr/>
          <a:lstStyle/>
          <a:p>
            <a:r>
              <a:rPr lang="en-GB" dirty="0"/>
              <a:t>Results 3</a:t>
            </a:r>
          </a:p>
        </p:txBody>
      </p:sp>
      <p:pic>
        <p:nvPicPr>
          <p:cNvPr id="5121" name="Immagine 42">
            <a:extLst>
              <a:ext uri="{FF2B5EF4-FFF2-40B4-BE49-F238E27FC236}">
                <a16:creationId xmlns:a16="http://schemas.microsoft.com/office/drawing/2014/main" id="{EB608102-A2AF-4809-AA1D-31CD4D6C12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377646"/>
            <a:ext cx="6039644" cy="3246412"/>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6">
            <a:extLst>
              <a:ext uri="{FF2B5EF4-FFF2-40B4-BE49-F238E27FC236}">
                <a16:creationId xmlns:a16="http://schemas.microsoft.com/office/drawing/2014/main" id="{4E6CB7FA-281D-40C3-9FB2-ECD5EB11F6FF}"/>
              </a:ext>
            </a:extLst>
          </p:cNvPr>
          <p:cNvPicPr/>
          <p:nvPr/>
        </p:nvPicPr>
        <p:blipFill>
          <a:blip r:embed="rId4"/>
          <a:stretch>
            <a:fillRect/>
          </a:stretch>
        </p:blipFill>
        <p:spPr>
          <a:xfrm>
            <a:off x="165904" y="2158409"/>
            <a:ext cx="5930096" cy="4290331"/>
          </a:xfrm>
          <a:prstGeom prst="rect">
            <a:avLst/>
          </a:prstGeom>
        </p:spPr>
      </p:pic>
      <p:sp>
        <p:nvSpPr>
          <p:cNvPr id="6" name="CasellaDiTesto 5">
            <a:extLst>
              <a:ext uri="{FF2B5EF4-FFF2-40B4-BE49-F238E27FC236}">
                <a16:creationId xmlns:a16="http://schemas.microsoft.com/office/drawing/2014/main" id="{A1D0170A-2BB1-46E7-83FD-CB6F08EA7905}"/>
              </a:ext>
            </a:extLst>
          </p:cNvPr>
          <p:cNvSpPr txBox="1"/>
          <p:nvPr/>
        </p:nvSpPr>
        <p:spPr>
          <a:xfrm>
            <a:off x="364490" y="1334610"/>
            <a:ext cx="5251049" cy="738664"/>
          </a:xfrm>
          <a:prstGeom prst="rect">
            <a:avLst/>
          </a:prstGeom>
          <a:noFill/>
        </p:spPr>
        <p:txBody>
          <a:bodyPr wrap="square" rtlCol="0">
            <a:spAutoFit/>
          </a:bodyPr>
          <a:lstStyle/>
          <a:p>
            <a:r>
              <a:rPr lang="en-GB" sz="1200" b="1" dirty="0">
                <a:latin typeface="Arial" panose="020B0604020202020204" pitchFamily="34" charset="0"/>
                <a:cs typeface="Arial" panose="020B0604020202020204" pitchFamily="34" charset="0"/>
              </a:rPr>
              <a:t>Figure 2</a:t>
            </a:r>
            <a:r>
              <a:rPr lang="en-GB" sz="1200" dirty="0">
                <a:latin typeface="Arial" panose="020B0604020202020204" pitchFamily="34" charset="0"/>
                <a:cs typeface="Arial" panose="020B0604020202020204" pitchFamily="34" charset="0"/>
              </a:rPr>
              <a:t> Prevalence of the target questions in the Veneto (A), Piemonte (B)  and </a:t>
            </a:r>
            <a:r>
              <a:rPr lang="en-GB" sz="1200" dirty="0" err="1">
                <a:latin typeface="Arial" panose="020B0604020202020204" pitchFamily="34" charset="0"/>
                <a:cs typeface="Arial" panose="020B0604020202020204" pitchFamily="34" charset="0"/>
              </a:rPr>
              <a:t>Lombardia</a:t>
            </a:r>
            <a:r>
              <a:rPr lang="en-GB" sz="1200" dirty="0">
                <a:latin typeface="Arial" panose="020B0604020202020204" pitchFamily="34" charset="0"/>
                <a:cs typeface="Arial" panose="020B0604020202020204" pitchFamily="34" charset="0"/>
              </a:rPr>
              <a:t> (C) regions.</a:t>
            </a:r>
          </a:p>
          <a:p>
            <a:endParaRPr lang="en-GB" dirty="0"/>
          </a:p>
        </p:txBody>
      </p:sp>
      <p:pic>
        <p:nvPicPr>
          <p:cNvPr id="9" name="Immagine 8">
            <a:extLst>
              <a:ext uri="{FF2B5EF4-FFF2-40B4-BE49-F238E27FC236}">
                <a16:creationId xmlns:a16="http://schemas.microsoft.com/office/drawing/2014/main" id="{3250690E-9BA3-4DA0-8967-0C3F5932DC76}"/>
              </a:ext>
            </a:extLst>
          </p:cNvPr>
          <p:cNvPicPr/>
          <p:nvPr/>
        </p:nvPicPr>
        <p:blipFill>
          <a:blip r:embed="rId5"/>
          <a:stretch>
            <a:fillRect/>
          </a:stretch>
        </p:blipFill>
        <p:spPr>
          <a:xfrm>
            <a:off x="6096000" y="205105"/>
            <a:ext cx="5930096" cy="3246412"/>
          </a:xfrm>
          <a:prstGeom prst="rect">
            <a:avLst/>
          </a:prstGeom>
        </p:spPr>
      </p:pic>
      <p:sp>
        <p:nvSpPr>
          <p:cNvPr id="8" name="CasellaDiTesto 7">
            <a:extLst>
              <a:ext uri="{FF2B5EF4-FFF2-40B4-BE49-F238E27FC236}">
                <a16:creationId xmlns:a16="http://schemas.microsoft.com/office/drawing/2014/main" id="{1B1743B5-9662-4311-B071-70D07085AAC4}"/>
              </a:ext>
            </a:extLst>
          </p:cNvPr>
          <p:cNvSpPr txBox="1"/>
          <p:nvPr/>
        </p:nvSpPr>
        <p:spPr>
          <a:xfrm>
            <a:off x="4919241" y="2884911"/>
            <a:ext cx="416688" cy="369332"/>
          </a:xfrm>
          <a:prstGeom prst="rect">
            <a:avLst/>
          </a:prstGeom>
          <a:noFill/>
        </p:spPr>
        <p:txBody>
          <a:bodyPr wrap="square" rtlCol="0">
            <a:spAutoFit/>
          </a:bodyPr>
          <a:lstStyle/>
          <a:p>
            <a:r>
              <a:rPr lang="en-GB" dirty="0"/>
              <a:t>A</a:t>
            </a:r>
          </a:p>
        </p:txBody>
      </p:sp>
      <p:sp>
        <p:nvSpPr>
          <p:cNvPr id="11" name="CasellaDiTesto 10">
            <a:extLst>
              <a:ext uri="{FF2B5EF4-FFF2-40B4-BE49-F238E27FC236}">
                <a16:creationId xmlns:a16="http://schemas.microsoft.com/office/drawing/2014/main" id="{07E12D9E-C94B-4C16-B5AD-D4CB78820E7F}"/>
              </a:ext>
            </a:extLst>
          </p:cNvPr>
          <p:cNvSpPr txBox="1"/>
          <p:nvPr/>
        </p:nvSpPr>
        <p:spPr>
          <a:xfrm>
            <a:off x="10835834" y="274638"/>
            <a:ext cx="416688" cy="369332"/>
          </a:xfrm>
          <a:prstGeom prst="rect">
            <a:avLst/>
          </a:prstGeom>
          <a:noFill/>
        </p:spPr>
        <p:txBody>
          <a:bodyPr wrap="square" rtlCol="0">
            <a:spAutoFit/>
          </a:bodyPr>
          <a:lstStyle/>
          <a:p>
            <a:r>
              <a:rPr lang="en-GB" dirty="0"/>
              <a:t>B</a:t>
            </a:r>
          </a:p>
        </p:txBody>
      </p:sp>
      <p:sp>
        <p:nvSpPr>
          <p:cNvPr id="12" name="CasellaDiTesto 11">
            <a:extLst>
              <a:ext uri="{FF2B5EF4-FFF2-40B4-BE49-F238E27FC236}">
                <a16:creationId xmlns:a16="http://schemas.microsoft.com/office/drawing/2014/main" id="{2C3B94F2-96DC-4200-8635-1C9DC05E7A8C}"/>
              </a:ext>
            </a:extLst>
          </p:cNvPr>
          <p:cNvSpPr txBox="1"/>
          <p:nvPr/>
        </p:nvSpPr>
        <p:spPr>
          <a:xfrm>
            <a:off x="11150279" y="3377646"/>
            <a:ext cx="416688" cy="369332"/>
          </a:xfrm>
          <a:prstGeom prst="rect">
            <a:avLst/>
          </a:prstGeom>
          <a:noFill/>
        </p:spPr>
        <p:txBody>
          <a:bodyPr wrap="square" rtlCol="0">
            <a:spAutoFit/>
          </a:bodyPr>
          <a:lstStyle/>
          <a:p>
            <a:r>
              <a:rPr lang="en-GB" dirty="0"/>
              <a:t>C</a:t>
            </a:r>
          </a:p>
        </p:txBody>
      </p:sp>
    </p:spTree>
    <p:extLst>
      <p:ext uri="{BB962C8B-B14F-4D97-AF65-F5344CB8AC3E}">
        <p14:creationId xmlns:p14="http://schemas.microsoft.com/office/powerpoint/2010/main" val="4088351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CC00D0-E5A5-42EA-A8C2-C154464371E3}"/>
              </a:ext>
            </a:extLst>
          </p:cNvPr>
          <p:cNvSpPr>
            <a:spLocks noGrp="1"/>
          </p:cNvSpPr>
          <p:nvPr>
            <p:ph type="title"/>
          </p:nvPr>
        </p:nvSpPr>
        <p:spPr/>
        <p:txBody>
          <a:bodyPr/>
          <a:lstStyle/>
          <a:p>
            <a:r>
              <a:rPr lang="en-GB" dirty="0"/>
              <a:t>Discussion</a:t>
            </a:r>
          </a:p>
        </p:txBody>
      </p:sp>
      <p:sp>
        <p:nvSpPr>
          <p:cNvPr id="3" name="Segnaposto contenuto 2">
            <a:extLst>
              <a:ext uri="{FF2B5EF4-FFF2-40B4-BE49-F238E27FC236}">
                <a16:creationId xmlns:a16="http://schemas.microsoft.com/office/drawing/2014/main" id="{FA5DF828-567A-4A42-80C4-53D5510FCD24}"/>
              </a:ext>
            </a:extLst>
          </p:cNvPr>
          <p:cNvSpPr>
            <a:spLocks noGrp="1"/>
          </p:cNvSpPr>
          <p:nvPr>
            <p:ph idx="1"/>
          </p:nvPr>
        </p:nvSpPr>
        <p:spPr/>
        <p:txBody>
          <a:bodyPr>
            <a:normAutofit/>
          </a:bodyPr>
          <a:lstStyle/>
          <a:p>
            <a:r>
              <a:rPr lang="en-GB" dirty="0"/>
              <a:t>Different policy of mass testing</a:t>
            </a:r>
          </a:p>
          <a:p>
            <a:r>
              <a:rPr lang="en-GB" dirty="0"/>
              <a:t>undocumented cases can explain country-specific mortality-prevalence, countries with high mortality could have a high proportion of undocumented infections.</a:t>
            </a:r>
          </a:p>
          <a:p>
            <a:r>
              <a:rPr lang="en-GB" dirty="0"/>
              <a:t>Other models were applied to identify undocumented cases, however those required direct access to data</a:t>
            </a:r>
          </a:p>
          <a:p>
            <a:r>
              <a:rPr lang="en-GB" dirty="0"/>
              <a:t>For Veneto and Piemonte our model overestimates the COVID-19</a:t>
            </a:r>
          </a:p>
        </p:txBody>
      </p:sp>
    </p:spTree>
    <p:extLst>
      <p:ext uri="{BB962C8B-B14F-4D97-AF65-F5344CB8AC3E}">
        <p14:creationId xmlns:p14="http://schemas.microsoft.com/office/powerpoint/2010/main" val="1174970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9F09CB-DCAA-4B91-9755-9768980AB807}"/>
              </a:ext>
            </a:extLst>
          </p:cNvPr>
          <p:cNvSpPr>
            <a:spLocks noGrp="1"/>
          </p:cNvSpPr>
          <p:nvPr>
            <p:ph type="title"/>
          </p:nvPr>
        </p:nvSpPr>
        <p:spPr/>
        <p:txBody>
          <a:bodyPr/>
          <a:lstStyle/>
          <a:p>
            <a:r>
              <a:rPr lang="en-GB" dirty="0"/>
              <a:t>Advantages</a:t>
            </a:r>
          </a:p>
        </p:txBody>
      </p:sp>
      <p:sp>
        <p:nvSpPr>
          <p:cNvPr id="3" name="Segnaposto contenuto 2">
            <a:extLst>
              <a:ext uri="{FF2B5EF4-FFF2-40B4-BE49-F238E27FC236}">
                <a16:creationId xmlns:a16="http://schemas.microsoft.com/office/drawing/2014/main" id="{2A51A390-A8A8-4868-B091-BDBF0DDDE317}"/>
              </a:ext>
            </a:extLst>
          </p:cNvPr>
          <p:cNvSpPr>
            <a:spLocks noGrp="1"/>
          </p:cNvSpPr>
          <p:nvPr>
            <p:ph idx="1"/>
          </p:nvPr>
        </p:nvSpPr>
        <p:spPr>
          <a:xfrm>
            <a:off x="609600" y="1600202"/>
            <a:ext cx="8236688" cy="2791046"/>
          </a:xfrm>
        </p:spPr>
        <p:txBody>
          <a:bodyPr>
            <a:normAutofit fontScale="77500" lnSpcReduction="20000"/>
          </a:bodyPr>
          <a:lstStyle/>
          <a:p>
            <a:r>
              <a:rPr lang="en-GB" dirty="0"/>
              <a:t>does not access the target population directly, rather a random sample of the general population report about members of the target population.</a:t>
            </a:r>
          </a:p>
          <a:p>
            <a:r>
              <a:rPr lang="en-GB" dirty="0"/>
              <a:t>data needed for the numerator and denominator of equation </a:t>
            </a:r>
            <a:r>
              <a:rPr lang="en-GB" dirty="0">
                <a:hlinkClick r:id="rId2"/>
              </a:rPr>
              <a:t>(1)</a:t>
            </a:r>
            <a:r>
              <a:rPr lang="en-GB" dirty="0"/>
              <a:t> can be collected in two different samples with different sizes</a:t>
            </a:r>
          </a:p>
          <a:p>
            <a:r>
              <a:rPr lang="en-GB" i="1" dirty="0"/>
              <a:t>N</a:t>
            </a:r>
            <a:r>
              <a:rPr lang="en-GB" dirty="0"/>
              <a:t> represents the known size of the total population, not a multiplier benchmark.</a:t>
            </a:r>
          </a:p>
          <a:p>
            <a:pPr marL="0" indent="0">
              <a:buNone/>
            </a:pPr>
            <a:endParaRPr lang="en-GB" dirty="0"/>
          </a:p>
        </p:txBody>
      </p:sp>
      <p:sp>
        <p:nvSpPr>
          <p:cNvPr id="4" name="Parentesi graffa chiusa 3">
            <a:extLst>
              <a:ext uri="{FF2B5EF4-FFF2-40B4-BE49-F238E27FC236}">
                <a16:creationId xmlns:a16="http://schemas.microsoft.com/office/drawing/2014/main" id="{477AFBB7-5BFD-4F64-A58C-829463638F22}"/>
              </a:ext>
            </a:extLst>
          </p:cNvPr>
          <p:cNvSpPr/>
          <p:nvPr/>
        </p:nvSpPr>
        <p:spPr>
          <a:xfrm>
            <a:off x="9027042" y="1600202"/>
            <a:ext cx="372140" cy="264750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CasellaDiTesto 4">
            <a:extLst>
              <a:ext uri="{FF2B5EF4-FFF2-40B4-BE49-F238E27FC236}">
                <a16:creationId xmlns:a16="http://schemas.microsoft.com/office/drawing/2014/main" id="{6EA11714-1435-48BB-AE6F-00A362C21E4C}"/>
              </a:ext>
            </a:extLst>
          </p:cNvPr>
          <p:cNvSpPr txBox="1"/>
          <p:nvPr/>
        </p:nvSpPr>
        <p:spPr>
          <a:xfrm>
            <a:off x="9579935" y="1828800"/>
            <a:ext cx="2445488" cy="369332"/>
          </a:xfrm>
          <a:prstGeom prst="rect">
            <a:avLst/>
          </a:prstGeom>
          <a:noFill/>
        </p:spPr>
        <p:txBody>
          <a:bodyPr wrap="square" rtlCol="0">
            <a:spAutoFit/>
          </a:bodyPr>
          <a:lstStyle/>
          <a:p>
            <a:r>
              <a:rPr lang="en-GB" dirty="0"/>
              <a:t>Traditional NSUM</a:t>
            </a:r>
          </a:p>
        </p:txBody>
      </p:sp>
      <p:sp>
        <p:nvSpPr>
          <p:cNvPr id="6" name="Segnaposto contenuto 2">
            <a:extLst>
              <a:ext uri="{FF2B5EF4-FFF2-40B4-BE49-F238E27FC236}">
                <a16:creationId xmlns:a16="http://schemas.microsoft.com/office/drawing/2014/main" id="{2D30E106-DC1D-4A6D-BE26-A578B69A4F2C}"/>
              </a:ext>
            </a:extLst>
          </p:cNvPr>
          <p:cNvSpPr txBox="1">
            <a:spLocks/>
          </p:cNvSpPr>
          <p:nvPr/>
        </p:nvSpPr>
        <p:spPr>
          <a:xfrm>
            <a:off x="685800" y="4391248"/>
            <a:ext cx="8236688" cy="279104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500" dirty="0"/>
              <a:t>Shorter questionnaire </a:t>
            </a:r>
          </a:p>
          <a:p>
            <a:r>
              <a:rPr lang="en-GB" sz="2500" dirty="0"/>
              <a:t>Increase response rate</a:t>
            </a:r>
          </a:p>
          <a:p>
            <a:r>
              <a:rPr lang="en-GB" sz="2500" dirty="0"/>
              <a:t>Possibility to stratify respondents according to demographic characteristics</a:t>
            </a:r>
          </a:p>
        </p:txBody>
      </p:sp>
      <p:sp>
        <p:nvSpPr>
          <p:cNvPr id="7" name="Parentesi graffa chiusa 6">
            <a:extLst>
              <a:ext uri="{FF2B5EF4-FFF2-40B4-BE49-F238E27FC236}">
                <a16:creationId xmlns:a16="http://schemas.microsoft.com/office/drawing/2014/main" id="{348BEC4E-FD2D-4351-ACF8-422BEC5EFF9E}"/>
              </a:ext>
            </a:extLst>
          </p:cNvPr>
          <p:cNvSpPr/>
          <p:nvPr/>
        </p:nvSpPr>
        <p:spPr>
          <a:xfrm>
            <a:off x="9030586" y="4391248"/>
            <a:ext cx="368596" cy="142476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CasellaDiTesto 7">
            <a:extLst>
              <a:ext uri="{FF2B5EF4-FFF2-40B4-BE49-F238E27FC236}">
                <a16:creationId xmlns:a16="http://schemas.microsoft.com/office/drawing/2014/main" id="{5488AB3E-4831-4082-8FB1-977A2EC903B1}"/>
              </a:ext>
            </a:extLst>
          </p:cNvPr>
          <p:cNvSpPr txBox="1"/>
          <p:nvPr/>
        </p:nvSpPr>
        <p:spPr>
          <a:xfrm>
            <a:off x="9399182" y="4658871"/>
            <a:ext cx="2445488" cy="369332"/>
          </a:xfrm>
          <a:prstGeom prst="rect">
            <a:avLst/>
          </a:prstGeom>
          <a:noFill/>
        </p:spPr>
        <p:txBody>
          <a:bodyPr wrap="square" rtlCol="0">
            <a:spAutoFit/>
          </a:bodyPr>
          <a:lstStyle/>
          <a:p>
            <a:r>
              <a:rPr lang="en-GB" dirty="0"/>
              <a:t>Our </a:t>
            </a:r>
            <a:r>
              <a:rPr lang="en-GB" dirty="0" err="1"/>
              <a:t>NSUm</a:t>
            </a:r>
            <a:r>
              <a:rPr lang="en-GB" dirty="0"/>
              <a:t> approach</a:t>
            </a:r>
          </a:p>
        </p:txBody>
      </p:sp>
    </p:spTree>
    <p:extLst>
      <p:ext uri="{BB962C8B-B14F-4D97-AF65-F5344CB8AC3E}">
        <p14:creationId xmlns:p14="http://schemas.microsoft.com/office/powerpoint/2010/main" val="1402661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1A9DB5-9673-453A-B9AC-C3FDD7E68AE4}"/>
              </a:ext>
            </a:extLst>
          </p:cNvPr>
          <p:cNvSpPr>
            <a:spLocks noGrp="1"/>
          </p:cNvSpPr>
          <p:nvPr>
            <p:ph type="title"/>
          </p:nvPr>
        </p:nvSpPr>
        <p:spPr/>
        <p:txBody>
          <a:bodyPr/>
          <a:lstStyle/>
          <a:p>
            <a:r>
              <a:rPr lang="en-GB" dirty="0"/>
              <a:t>Limits of NSUM method</a:t>
            </a:r>
          </a:p>
        </p:txBody>
      </p:sp>
      <p:sp>
        <p:nvSpPr>
          <p:cNvPr id="3" name="Segnaposto contenuto 2">
            <a:extLst>
              <a:ext uri="{FF2B5EF4-FFF2-40B4-BE49-F238E27FC236}">
                <a16:creationId xmlns:a16="http://schemas.microsoft.com/office/drawing/2014/main" id="{A56B1087-207A-4D9D-9E52-03FC959E707B}"/>
              </a:ext>
            </a:extLst>
          </p:cNvPr>
          <p:cNvSpPr>
            <a:spLocks noGrp="1"/>
          </p:cNvSpPr>
          <p:nvPr>
            <p:ph idx="1"/>
          </p:nvPr>
        </p:nvSpPr>
        <p:spPr>
          <a:xfrm>
            <a:off x="609600" y="1527705"/>
            <a:ext cx="10972800" cy="4525963"/>
          </a:xfrm>
        </p:spPr>
        <p:txBody>
          <a:bodyPr/>
          <a:lstStyle/>
          <a:p>
            <a:r>
              <a:rPr lang="en-GB" dirty="0"/>
              <a:t>estimate may be biased, depending on the known-size populations used for estimation</a:t>
            </a:r>
          </a:p>
          <a:p>
            <a:r>
              <a:rPr lang="en-GB" dirty="0"/>
              <a:t>Transmission error</a:t>
            </a:r>
          </a:p>
          <a:p>
            <a:r>
              <a:rPr lang="en-GB" dirty="0"/>
              <a:t>Response bias</a:t>
            </a:r>
          </a:p>
          <a:p>
            <a:r>
              <a:rPr lang="en-GB" dirty="0"/>
              <a:t>Barrier effects</a:t>
            </a:r>
          </a:p>
        </p:txBody>
      </p:sp>
    </p:spTree>
    <p:extLst>
      <p:ext uri="{BB962C8B-B14F-4D97-AF65-F5344CB8AC3E}">
        <p14:creationId xmlns:p14="http://schemas.microsoft.com/office/powerpoint/2010/main" val="398279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4B5B64-2CBE-4B42-B437-F5B31CF32179}"/>
              </a:ext>
            </a:extLst>
          </p:cNvPr>
          <p:cNvSpPr>
            <a:spLocks noGrp="1"/>
          </p:cNvSpPr>
          <p:nvPr>
            <p:ph type="title"/>
          </p:nvPr>
        </p:nvSpPr>
        <p:spPr/>
        <p:txBody>
          <a:bodyPr/>
          <a:lstStyle/>
          <a:p>
            <a:r>
              <a:rPr lang="en-GB" dirty="0"/>
              <a:t>References</a:t>
            </a:r>
          </a:p>
        </p:txBody>
      </p:sp>
      <p:sp>
        <p:nvSpPr>
          <p:cNvPr id="3" name="Segnaposto contenuto 2">
            <a:extLst>
              <a:ext uri="{FF2B5EF4-FFF2-40B4-BE49-F238E27FC236}">
                <a16:creationId xmlns:a16="http://schemas.microsoft.com/office/drawing/2014/main" id="{4421ADE4-10CC-4C7C-B42A-CD5FD4492788}"/>
              </a:ext>
            </a:extLst>
          </p:cNvPr>
          <p:cNvSpPr>
            <a:spLocks noGrp="1"/>
          </p:cNvSpPr>
          <p:nvPr>
            <p:ph idx="1"/>
          </p:nvPr>
        </p:nvSpPr>
        <p:spPr/>
        <p:txBody>
          <a:bodyPr>
            <a:normAutofit fontScale="70000" lnSpcReduction="20000"/>
          </a:bodyPr>
          <a:lstStyle/>
          <a:p>
            <a:r>
              <a:rPr lang="en-GB" dirty="0"/>
              <a:t>Bernard H.R., Johnsen E.C., </a:t>
            </a:r>
            <a:r>
              <a:rPr lang="en-GB" dirty="0" err="1"/>
              <a:t>Killworth</a:t>
            </a:r>
            <a:r>
              <a:rPr lang="en-GB" dirty="0"/>
              <a:t> P.D., Robinson S. Estimating the Size of an Average Personal Network and of an Event Subpopulation: Some Empirical Results. </a:t>
            </a:r>
            <a:r>
              <a:rPr lang="en-GB" i="1" dirty="0"/>
              <a:t>Soc. Sci. Res. </a:t>
            </a:r>
            <a:r>
              <a:rPr lang="en-GB" dirty="0"/>
              <a:t>1991;</a:t>
            </a:r>
            <a:r>
              <a:rPr lang="en-GB" b="1" dirty="0"/>
              <a:t>20</a:t>
            </a:r>
            <a:r>
              <a:rPr lang="en-GB" dirty="0"/>
              <a:t>:109–121. </a:t>
            </a:r>
            <a:r>
              <a:rPr lang="en-GB" dirty="0" err="1"/>
              <a:t>doi</a:t>
            </a:r>
            <a:r>
              <a:rPr lang="en-GB" dirty="0"/>
              <a:t>: 10.1016/0049-089X(91)90012-R.</a:t>
            </a:r>
          </a:p>
          <a:p>
            <a:r>
              <a:rPr lang="en-GB" dirty="0" err="1"/>
              <a:t>Maltiel</a:t>
            </a:r>
            <a:r>
              <a:rPr lang="en-GB" dirty="0"/>
              <a:t>, R.; Raftery, A.E.; McCormick, T.H.; </a:t>
            </a:r>
            <a:r>
              <a:rPr lang="en-GB" dirty="0" err="1"/>
              <a:t>Baraff</a:t>
            </a:r>
            <a:r>
              <a:rPr lang="en-GB" dirty="0"/>
              <a:t>, A.J. Estimating Population Size Using the Network Scale Up Method. Ann </a:t>
            </a:r>
            <a:r>
              <a:rPr lang="en-GB" dirty="0" err="1"/>
              <a:t>Appl</a:t>
            </a:r>
            <a:r>
              <a:rPr lang="en-GB" dirty="0"/>
              <a:t> Stat 2015, 9, 1247–1277, doi:10.1214/15-AOAS827.</a:t>
            </a:r>
          </a:p>
          <a:p>
            <a:r>
              <a:rPr lang="en-GB" dirty="0" err="1"/>
              <a:t>Maltiel</a:t>
            </a:r>
            <a:r>
              <a:rPr lang="en-GB" dirty="0"/>
              <a:t> R., </a:t>
            </a:r>
            <a:r>
              <a:rPr lang="en-GB" dirty="0" err="1"/>
              <a:t>Baraff</a:t>
            </a:r>
            <a:r>
              <a:rPr lang="en-GB" dirty="0"/>
              <a:t> A.J. NSUM: Network Scale Up Method; R package version, 1. [(accessed on 16 </a:t>
            </a:r>
            <a:r>
              <a:rPr lang="en-GB" dirty="0" err="1"/>
              <a:t>april</a:t>
            </a:r>
            <a:r>
              <a:rPr lang="en-GB" dirty="0"/>
              <a:t> 2020)];2015 Available online: </a:t>
            </a:r>
            <a:r>
              <a:rPr lang="en-GB" dirty="0">
                <a:hlinkClick r:id="rId2"/>
              </a:rPr>
              <a:t>https://cran.r-project.org/web/packages/NSUM/NSUM.pdf</a:t>
            </a:r>
            <a:r>
              <a:rPr lang="en-GB" dirty="0"/>
              <a:t>.</a:t>
            </a:r>
          </a:p>
          <a:p>
            <a:r>
              <a:rPr lang="en-GB" dirty="0" err="1"/>
              <a:t>Killworth</a:t>
            </a:r>
            <a:r>
              <a:rPr lang="en-GB" dirty="0"/>
              <a:t> P.D., McCarty C., Bernard H.R., Shelley G.A., Johnsen E.C. Estimation of Seroprevalence, Rape, and Homelessness in the United States Using a Social Network Approach. </a:t>
            </a:r>
            <a:r>
              <a:rPr lang="en-GB" i="1" dirty="0"/>
              <a:t>Eval. Rev. </a:t>
            </a:r>
            <a:r>
              <a:rPr lang="en-GB" dirty="0"/>
              <a:t>1998;</a:t>
            </a:r>
            <a:r>
              <a:rPr lang="en-GB" b="1" dirty="0"/>
              <a:t>22</a:t>
            </a:r>
            <a:r>
              <a:rPr lang="en-GB" dirty="0"/>
              <a:t>:289–308. </a:t>
            </a:r>
            <a:r>
              <a:rPr lang="en-GB" dirty="0" err="1"/>
              <a:t>doi</a:t>
            </a:r>
            <a:r>
              <a:rPr lang="en-GB" dirty="0"/>
              <a:t>: 10.1177/0193841X9802200205</a:t>
            </a:r>
          </a:p>
        </p:txBody>
      </p:sp>
    </p:spTree>
    <p:extLst>
      <p:ext uri="{BB962C8B-B14F-4D97-AF65-F5344CB8AC3E}">
        <p14:creationId xmlns:p14="http://schemas.microsoft.com/office/powerpoint/2010/main" val="2925604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A13667-E684-4B26-8E2B-08B7967AB39F}"/>
              </a:ext>
            </a:extLst>
          </p:cNvPr>
          <p:cNvSpPr>
            <a:spLocks noGrp="1"/>
          </p:cNvSpPr>
          <p:nvPr>
            <p:ph type="title"/>
          </p:nvPr>
        </p:nvSpPr>
        <p:spPr>
          <a:xfrm>
            <a:off x="609600" y="2857500"/>
            <a:ext cx="10972800" cy="1143000"/>
          </a:xfrm>
        </p:spPr>
        <p:txBody>
          <a:bodyPr>
            <a:noAutofit/>
          </a:bodyPr>
          <a:lstStyle/>
          <a:p>
            <a:r>
              <a:rPr lang="en-GB" sz="5000" b="1" dirty="0"/>
              <a:t>Thanks for the attention!</a:t>
            </a:r>
            <a:br>
              <a:rPr lang="en-GB" sz="5000" b="1" dirty="0"/>
            </a:br>
            <a:endParaRPr lang="en-GB" sz="5000" b="1" dirty="0"/>
          </a:p>
        </p:txBody>
      </p:sp>
    </p:spTree>
    <p:extLst>
      <p:ext uri="{BB962C8B-B14F-4D97-AF65-F5344CB8AC3E}">
        <p14:creationId xmlns:p14="http://schemas.microsoft.com/office/powerpoint/2010/main" val="988956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5955E1-4E81-4F55-9CA7-C042B1E4AE0D}"/>
              </a:ext>
            </a:extLst>
          </p:cNvPr>
          <p:cNvSpPr>
            <a:spLocks noGrp="1"/>
          </p:cNvSpPr>
          <p:nvPr>
            <p:ph type="title"/>
          </p:nvPr>
        </p:nvSpPr>
        <p:spPr/>
        <p:txBody>
          <a:bodyPr/>
          <a:lstStyle/>
          <a:p>
            <a:r>
              <a:rPr lang="en-GB" dirty="0"/>
              <a:t>Study design &amp; procedures</a:t>
            </a:r>
          </a:p>
        </p:txBody>
      </p:sp>
      <p:graphicFrame>
        <p:nvGraphicFramePr>
          <p:cNvPr id="4" name="Segnaposto contenuto 3">
            <a:extLst>
              <a:ext uri="{FF2B5EF4-FFF2-40B4-BE49-F238E27FC236}">
                <a16:creationId xmlns:a16="http://schemas.microsoft.com/office/drawing/2014/main" id="{5542B3AB-BD47-467F-B8F5-570BEF144F64}"/>
              </a:ext>
            </a:extLst>
          </p:cNvPr>
          <p:cNvGraphicFramePr>
            <a:graphicFrameLocks noGrp="1"/>
          </p:cNvGraphicFramePr>
          <p:nvPr>
            <p:ph idx="1"/>
            <p:extLst>
              <p:ext uri="{D42A27DB-BD31-4B8C-83A1-F6EECF244321}">
                <p14:modId xmlns:p14="http://schemas.microsoft.com/office/powerpoint/2010/main" val="819389249"/>
              </p:ext>
            </p:extLst>
          </p:nvPr>
        </p:nvGraphicFramePr>
        <p:xfrm>
          <a:off x="1204347" y="1104404"/>
          <a:ext cx="9783306" cy="49757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7949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309878-3ED0-45EA-9C24-CFF190376F5C}"/>
              </a:ext>
            </a:extLst>
          </p:cNvPr>
          <p:cNvSpPr>
            <a:spLocks noGrp="1"/>
          </p:cNvSpPr>
          <p:nvPr>
            <p:ph type="title"/>
          </p:nvPr>
        </p:nvSpPr>
        <p:spPr/>
        <p:txBody>
          <a:bodyPr/>
          <a:lstStyle/>
          <a:p>
            <a:r>
              <a:rPr lang="en-GB" dirty="0"/>
              <a:t>The questionnaire</a:t>
            </a:r>
          </a:p>
        </p:txBody>
      </p:sp>
      <p:graphicFrame>
        <p:nvGraphicFramePr>
          <p:cNvPr id="4" name="Segnaposto contenuto 3">
            <a:extLst>
              <a:ext uri="{FF2B5EF4-FFF2-40B4-BE49-F238E27FC236}">
                <a16:creationId xmlns:a16="http://schemas.microsoft.com/office/drawing/2014/main" id="{B3C0774F-6713-450F-800C-BC38A4AD17DD}"/>
              </a:ext>
            </a:extLst>
          </p:cNvPr>
          <p:cNvGraphicFramePr>
            <a:graphicFrameLocks noGrp="1"/>
          </p:cNvGraphicFramePr>
          <p:nvPr>
            <p:ph idx="1"/>
            <p:extLst>
              <p:ext uri="{D42A27DB-BD31-4B8C-83A1-F6EECF244321}">
                <p14:modId xmlns:p14="http://schemas.microsoft.com/office/powerpoint/2010/main" val="2115554672"/>
              </p:ext>
            </p:extLst>
          </p:nvPr>
        </p:nvGraphicFramePr>
        <p:xfrm>
          <a:off x="609600" y="1600200"/>
          <a:ext cx="10972800" cy="3869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0723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BB043-E0EB-4359-A881-3003DF97262B}"/>
              </a:ext>
            </a:extLst>
          </p:cNvPr>
          <p:cNvSpPr>
            <a:spLocks noGrp="1"/>
          </p:cNvSpPr>
          <p:nvPr>
            <p:ph type="title"/>
          </p:nvPr>
        </p:nvSpPr>
        <p:spPr/>
        <p:txBody>
          <a:bodyPr>
            <a:normAutofit fontScale="90000"/>
          </a:bodyPr>
          <a:lstStyle/>
          <a:p>
            <a:br>
              <a:rPr lang="en-GB" dirty="0"/>
            </a:br>
            <a:r>
              <a:rPr lang="en-GB" dirty="0"/>
              <a:t>Definitions:</a:t>
            </a:r>
            <a:br>
              <a:rPr lang="en-GB" dirty="0"/>
            </a:br>
            <a:r>
              <a:rPr lang="en-GB" dirty="0"/>
              <a:t>Hard-to-reach/hidden populations</a:t>
            </a:r>
          </a:p>
        </p:txBody>
      </p:sp>
      <p:sp>
        <p:nvSpPr>
          <p:cNvPr id="7" name="Text Placeholder 6">
            <a:extLst>
              <a:ext uri="{FF2B5EF4-FFF2-40B4-BE49-F238E27FC236}">
                <a16:creationId xmlns:a16="http://schemas.microsoft.com/office/drawing/2014/main" id="{9AE53D02-5771-4566-A8C4-5401BE4AD7FF}"/>
              </a:ext>
            </a:extLst>
          </p:cNvPr>
          <p:cNvSpPr>
            <a:spLocks noGrp="1"/>
          </p:cNvSpPr>
          <p:nvPr>
            <p:ph type="body" idx="1"/>
          </p:nvPr>
        </p:nvSpPr>
        <p:spPr>
          <a:xfrm>
            <a:off x="609598" y="2366386"/>
            <a:ext cx="5386917" cy="639762"/>
          </a:xfr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a:bodyPr>
          <a:lstStyle/>
          <a:p>
            <a:pPr algn="ctr"/>
            <a:r>
              <a:rPr lang="en-GB" sz="2600" dirty="0"/>
              <a:t>Hard-to-reach</a:t>
            </a:r>
          </a:p>
        </p:txBody>
      </p:sp>
      <p:sp>
        <p:nvSpPr>
          <p:cNvPr id="3" name="Content Placeholder 2">
            <a:extLst>
              <a:ext uri="{FF2B5EF4-FFF2-40B4-BE49-F238E27FC236}">
                <a16:creationId xmlns:a16="http://schemas.microsoft.com/office/drawing/2014/main" id="{905D4E1A-22C5-428D-84B5-B271C21AE902}"/>
              </a:ext>
            </a:extLst>
          </p:cNvPr>
          <p:cNvSpPr>
            <a:spLocks noGrp="1"/>
          </p:cNvSpPr>
          <p:nvPr>
            <p:ph sz="half" idx="2"/>
          </p:nvPr>
        </p:nvSpPr>
        <p:spPr>
          <a:xfrm>
            <a:off x="609598" y="3006148"/>
            <a:ext cx="5386917" cy="2848388"/>
          </a:xfrm>
        </p:spPr>
        <p:style>
          <a:lnRef idx="2">
            <a:schemeClr val="accent1"/>
          </a:lnRef>
          <a:fillRef idx="1">
            <a:schemeClr val="lt1"/>
          </a:fillRef>
          <a:effectRef idx="0">
            <a:schemeClr val="accent1"/>
          </a:effectRef>
          <a:fontRef idx="minor">
            <a:schemeClr val="dk1"/>
          </a:fontRef>
        </p:style>
        <p:txBody>
          <a:bodyPr>
            <a:normAutofit/>
          </a:bodyPr>
          <a:lstStyle/>
          <a:p>
            <a:r>
              <a:rPr lang="en-GB" dirty="0"/>
              <a:t>“sub-groups of the population that are difficult to reach or involve in research or public health programmes due to their physical and geographical location or their social and economic situation”</a:t>
            </a:r>
          </a:p>
          <a:p>
            <a:pPr marL="0" indent="0" algn="l">
              <a:buNone/>
            </a:pPr>
            <a:r>
              <a:rPr lang="en-GB" sz="1400" b="0" i="1" dirty="0">
                <a:solidFill>
                  <a:srgbClr val="303030"/>
                </a:solidFill>
                <a:effectLst/>
                <a:latin typeface="arial" panose="020B0604020202020204" pitchFamily="34" charset="0"/>
              </a:rPr>
              <a:t>Conducting research into hidden or hard-to-reach </a:t>
            </a:r>
            <a:r>
              <a:rPr lang="en-GB" sz="1400" b="0" i="1" dirty="0" err="1">
                <a:solidFill>
                  <a:srgbClr val="303030"/>
                </a:solidFill>
                <a:effectLst/>
                <a:latin typeface="arial" panose="020B0604020202020204" pitchFamily="34" charset="0"/>
              </a:rPr>
              <a:t>populations.Sydor</a:t>
            </a:r>
            <a:r>
              <a:rPr lang="en-GB" sz="1400" b="0" i="1" dirty="0">
                <a:solidFill>
                  <a:srgbClr val="303030"/>
                </a:solidFill>
                <a:effectLst/>
                <a:latin typeface="arial" panose="020B0604020202020204" pitchFamily="34" charset="0"/>
              </a:rPr>
              <a:t> A Nurse Res. 2013 Jan; 20(3):33-7.</a:t>
            </a:r>
          </a:p>
          <a:p>
            <a:endParaRPr lang="en-GB" dirty="0"/>
          </a:p>
        </p:txBody>
      </p:sp>
      <p:sp>
        <p:nvSpPr>
          <p:cNvPr id="8" name="Text Placeholder 7">
            <a:extLst>
              <a:ext uri="{FF2B5EF4-FFF2-40B4-BE49-F238E27FC236}">
                <a16:creationId xmlns:a16="http://schemas.microsoft.com/office/drawing/2014/main" id="{E07AA5B4-7643-4B5F-AC5F-33DA5B1346BA}"/>
              </a:ext>
            </a:extLst>
          </p:cNvPr>
          <p:cNvSpPr>
            <a:spLocks noGrp="1"/>
          </p:cNvSpPr>
          <p:nvPr>
            <p:ph type="body" sz="quarter" idx="3"/>
          </p:nvPr>
        </p:nvSpPr>
        <p:spPr>
          <a:xfrm>
            <a:off x="6193367" y="2366386"/>
            <a:ext cx="5389033" cy="639762"/>
          </a:xfrm>
          <a:solidFill>
            <a:schemeClr val="tx2">
              <a:lumMod val="20000"/>
              <a:lumOff val="80000"/>
            </a:schemeClr>
          </a:solidFill>
        </p:spPr>
        <p:style>
          <a:lnRef idx="2">
            <a:schemeClr val="accent1"/>
          </a:lnRef>
          <a:fillRef idx="1">
            <a:schemeClr val="lt1"/>
          </a:fillRef>
          <a:effectRef idx="0">
            <a:schemeClr val="accent1"/>
          </a:effectRef>
          <a:fontRef idx="minor">
            <a:schemeClr val="dk1"/>
          </a:fontRef>
        </p:style>
        <p:txBody>
          <a:bodyPr>
            <a:normAutofit/>
          </a:bodyPr>
          <a:lstStyle/>
          <a:p>
            <a:pPr algn="ctr"/>
            <a:r>
              <a:rPr lang="en-GB" sz="2600" dirty="0"/>
              <a:t>Hidden</a:t>
            </a:r>
          </a:p>
        </p:txBody>
      </p:sp>
      <p:sp>
        <p:nvSpPr>
          <p:cNvPr id="9" name="Content Placeholder 8">
            <a:extLst>
              <a:ext uri="{FF2B5EF4-FFF2-40B4-BE49-F238E27FC236}">
                <a16:creationId xmlns:a16="http://schemas.microsoft.com/office/drawing/2014/main" id="{12ACB89F-9524-472E-ADF3-B9BC5B772992}"/>
              </a:ext>
            </a:extLst>
          </p:cNvPr>
          <p:cNvSpPr>
            <a:spLocks noGrp="1"/>
          </p:cNvSpPr>
          <p:nvPr>
            <p:ph sz="quarter" idx="4"/>
          </p:nvPr>
        </p:nvSpPr>
        <p:spPr>
          <a:xfrm>
            <a:off x="6193367" y="3006148"/>
            <a:ext cx="5389033" cy="2848388"/>
          </a:xfrm>
        </p:spPr>
        <p:style>
          <a:lnRef idx="2">
            <a:schemeClr val="accent1"/>
          </a:lnRef>
          <a:fillRef idx="1">
            <a:schemeClr val="lt1"/>
          </a:fillRef>
          <a:effectRef idx="0">
            <a:schemeClr val="accent1"/>
          </a:effectRef>
          <a:fontRef idx="minor">
            <a:schemeClr val="dk1"/>
          </a:fontRef>
        </p:style>
        <p:txBody>
          <a:bodyPr>
            <a:normAutofit/>
          </a:bodyPr>
          <a:lstStyle/>
          <a:p>
            <a:r>
              <a:rPr lang="en-GB" dirty="0"/>
              <a:t>“those who do not wish to be found or contacted (e.g. illegal drug users or migrants and homeless people)”</a:t>
            </a:r>
          </a:p>
          <a:p>
            <a:endParaRPr lang="en-GB" dirty="0"/>
          </a:p>
          <a:p>
            <a:pPr marL="0" indent="0">
              <a:buNone/>
            </a:pPr>
            <a:endParaRPr lang="en-GB" dirty="0"/>
          </a:p>
          <a:p>
            <a:pPr marL="0" indent="0">
              <a:buNone/>
            </a:pPr>
            <a:r>
              <a:rPr lang="en-GB" sz="1200" b="0" i="1" dirty="0">
                <a:solidFill>
                  <a:srgbClr val="303030"/>
                </a:solidFill>
                <a:effectLst/>
                <a:latin typeface="arial" panose="020B0604020202020204" pitchFamily="34" charset="0"/>
              </a:rPr>
              <a:t>Lambert EY, </a:t>
            </a:r>
            <a:r>
              <a:rPr lang="en-GB" sz="1200" b="0" i="1" dirty="0" err="1">
                <a:solidFill>
                  <a:srgbClr val="303030"/>
                </a:solidFill>
                <a:effectLst/>
                <a:latin typeface="arial" panose="020B0604020202020204" pitchFamily="34" charset="0"/>
              </a:rPr>
              <a:t>Wiebel</a:t>
            </a:r>
            <a:r>
              <a:rPr lang="en-GB" sz="1200" b="0" i="1" dirty="0">
                <a:solidFill>
                  <a:srgbClr val="303030"/>
                </a:solidFill>
                <a:effectLst/>
                <a:latin typeface="arial" panose="020B0604020202020204" pitchFamily="34" charset="0"/>
              </a:rPr>
              <a:t> WW, editor. The Collection and Interpretation of Data from Hidden Populations. Washington, DC: United States National Institute on Drug Abuse; 1990. from</a:t>
            </a:r>
            <a:endParaRPr lang="en-GB" sz="1200" i="1" dirty="0"/>
          </a:p>
        </p:txBody>
      </p:sp>
    </p:spTree>
    <p:extLst>
      <p:ext uri="{BB962C8B-B14F-4D97-AF65-F5344CB8AC3E}">
        <p14:creationId xmlns:p14="http://schemas.microsoft.com/office/powerpoint/2010/main" val="4253627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4BDAB-3515-481D-A72A-AE319F908BAC}"/>
              </a:ext>
            </a:extLst>
          </p:cNvPr>
          <p:cNvSpPr>
            <a:spLocks noGrp="1"/>
          </p:cNvSpPr>
          <p:nvPr>
            <p:ph type="title"/>
          </p:nvPr>
        </p:nvSpPr>
        <p:spPr>
          <a:xfrm>
            <a:off x="609599" y="160335"/>
            <a:ext cx="10972800" cy="1143000"/>
          </a:xfrm>
        </p:spPr>
        <p:txBody>
          <a:bodyPr>
            <a:normAutofit/>
          </a:bodyPr>
          <a:lstStyle/>
          <a:p>
            <a:r>
              <a:rPr lang="en-GB" dirty="0"/>
              <a:t>Indirect sample estimation methods</a:t>
            </a:r>
          </a:p>
        </p:txBody>
      </p:sp>
      <p:graphicFrame>
        <p:nvGraphicFramePr>
          <p:cNvPr id="6" name="Content Placeholder 5">
            <a:extLst>
              <a:ext uri="{FF2B5EF4-FFF2-40B4-BE49-F238E27FC236}">
                <a16:creationId xmlns:a16="http://schemas.microsoft.com/office/drawing/2014/main" id="{5921BEB5-E23D-4AD0-899D-6790779C896B}"/>
              </a:ext>
            </a:extLst>
          </p:cNvPr>
          <p:cNvGraphicFramePr>
            <a:graphicFrameLocks noGrp="1"/>
          </p:cNvGraphicFramePr>
          <p:nvPr>
            <p:ph idx="1"/>
            <p:extLst>
              <p:ext uri="{D42A27DB-BD31-4B8C-83A1-F6EECF244321}">
                <p14:modId xmlns:p14="http://schemas.microsoft.com/office/powerpoint/2010/main" val="162161696"/>
              </p:ext>
            </p:extLst>
          </p:nvPr>
        </p:nvGraphicFramePr>
        <p:xfrm>
          <a:off x="442291" y="1137685"/>
          <a:ext cx="11307417" cy="4988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4903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B90399-0875-4A19-8407-979A98416F32}"/>
              </a:ext>
            </a:extLst>
          </p:cNvPr>
          <p:cNvSpPr>
            <a:spLocks noGrp="1"/>
          </p:cNvSpPr>
          <p:nvPr>
            <p:ph type="title"/>
          </p:nvPr>
        </p:nvSpPr>
        <p:spPr/>
        <p:txBody>
          <a:bodyPr/>
          <a:lstStyle/>
          <a:p>
            <a:r>
              <a:rPr lang="en-GB" dirty="0"/>
              <a:t>Multiplier method</a:t>
            </a:r>
          </a:p>
        </p:txBody>
      </p:sp>
      <p:graphicFrame>
        <p:nvGraphicFramePr>
          <p:cNvPr id="4" name="Segnaposto contenuto 3">
            <a:extLst>
              <a:ext uri="{FF2B5EF4-FFF2-40B4-BE49-F238E27FC236}">
                <a16:creationId xmlns:a16="http://schemas.microsoft.com/office/drawing/2014/main" id="{4A7FB551-4B42-4038-8E7C-6EB3CF68F418}"/>
              </a:ext>
            </a:extLst>
          </p:cNvPr>
          <p:cNvGraphicFramePr>
            <a:graphicFrameLocks noGrp="1"/>
          </p:cNvGraphicFramePr>
          <p:nvPr>
            <p:ph idx="1"/>
            <p:extLst>
              <p:ext uri="{D42A27DB-BD31-4B8C-83A1-F6EECF244321}">
                <p14:modId xmlns:p14="http://schemas.microsoft.com/office/powerpoint/2010/main" val="188009449"/>
              </p:ext>
            </p:extLst>
          </p:nvPr>
        </p:nvGraphicFramePr>
        <p:xfrm>
          <a:off x="609600" y="1281545"/>
          <a:ext cx="10972800" cy="284480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1360172661"/>
                    </a:ext>
                  </a:extLst>
                </a:gridCol>
                <a:gridCol w="3657600">
                  <a:extLst>
                    <a:ext uri="{9D8B030D-6E8A-4147-A177-3AD203B41FA5}">
                      <a16:colId xmlns:a16="http://schemas.microsoft.com/office/drawing/2014/main" val="617475266"/>
                    </a:ext>
                  </a:extLst>
                </a:gridCol>
                <a:gridCol w="3657600">
                  <a:extLst>
                    <a:ext uri="{9D8B030D-6E8A-4147-A177-3AD203B41FA5}">
                      <a16:colId xmlns:a16="http://schemas.microsoft.com/office/drawing/2014/main" val="1191756085"/>
                    </a:ext>
                  </a:extLst>
                </a:gridCol>
              </a:tblGrid>
              <a:tr h="370840">
                <a:tc>
                  <a:txBody>
                    <a:bodyPr/>
                    <a:lstStyle/>
                    <a:p>
                      <a:endParaRPr lang="en-GB" dirty="0"/>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85304021"/>
                  </a:ext>
                </a:extLst>
              </a:tr>
              <a:tr h="370840">
                <a:tc>
                  <a:txBody>
                    <a:bodyPr/>
                    <a:lstStyle/>
                    <a:p>
                      <a:r>
                        <a:rPr lang="en-GB" dirty="0"/>
                        <a:t>Benchmark (B)</a:t>
                      </a:r>
                    </a:p>
                  </a:txBody>
                  <a:tcPr/>
                </a:tc>
                <a:tc>
                  <a:txBody>
                    <a:bodyPr/>
                    <a:lstStyle/>
                    <a:p>
                      <a:r>
                        <a:rPr lang="en-GB" dirty="0"/>
                        <a:t>Number of HIV tests by injecting drug users in 1996—Source: laboratory reports</a:t>
                      </a:r>
                    </a:p>
                  </a:txBody>
                  <a:tcPr/>
                </a:tc>
                <a:tc>
                  <a:txBody>
                    <a:bodyPr/>
                    <a:lstStyle/>
                    <a:p>
                      <a:r>
                        <a:rPr lang="en-GB" dirty="0"/>
                        <a:t>4050</a:t>
                      </a:r>
                    </a:p>
                  </a:txBody>
                  <a:tcPr/>
                </a:tc>
                <a:extLst>
                  <a:ext uri="{0D108BD9-81ED-4DB2-BD59-A6C34878D82A}">
                    <a16:rowId xmlns:a16="http://schemas.microsoft.com/office/drawing/2014/main" val="315481664"/>
                  </a:ext>
                </a:extLst>
              </a:tr>
              <a:tr h="370840">
                <a:tc>
                  <a:txBody>
                    <a:bodyPr/>
                    <a:lstStyle/>
                    <a:p>
                      <a:r>
                        <a:rPr lang="en-GB" dirty="0"/>
                        <a:t>Multiplier (M)</a:t>
                      </a:r>
                    </a:p>
                  </a:txBody>
                  <a:tcPr/>
                </a:tc>
                <a:tc>
                  <a:txBody>
                    <a:bodyPr/>
                    <a:lstStyle/>
                    <a:p>
                      <a:r>
                        <a:rPr lang="en-GB" dirty="0"/>
                        <a:t>Proportion of injectors reporting getting an HIV test in the previous year—Source: community recruited survey of injectors</a:t>
                      </a:r>
                    </a:p>
                  </a:txBody>
                  <a:tcPr/>
                </a:tc>
                <a:tc>
                  <a:txBody>
                    <a:bodyPr/>
                    <a:lstStyle/>
                    <a:p>
                      <a:r>
                        <a:rPr lang="en-GB" dirty="0"/>
                        <a:t>23% (multiplier = 1/0.23 = 4.35)</a:t>
                      </a:r>
                    </a:p>
                  </a:txBody>
                  <a:tcPr/>
                </a:tc>
                <a:extLst>
                  <a:ext uri="{0D108BD9-81ED-4DB2-BD59-A6C34878D82A}">
                    <a16:rowId xmlns:a16="http://schemas.microsoft.com/office/drawing/2014/main" val="1840701195"/>
                  </a:ext>
                </a:extLst>
              </a:tr>
              <a:tr h="370840">
                <a:tc>
                  <a:txBody>
                    <a:bodyPr/>
                    <a:lstStyle/>
                    <a:p>
                      <a:r>
                        <a:rPr lang="en-GB" dirty="0"/>
                        <a:t>Prevalence estimate</a:t>
                      </a:r>
                    </a:p>
                  </a:txBody>
                  <a:tcPr/>
                </a:tc>
                <a:tc>
                  <a:txBody>
                    <a:bodyPr/>
                    <a:lstStyle/>
                    <a:p>
                      <a:r>
                        <a:rPr lang="en-GB" dirty="0"/>
                        <a:t>B*M = 4050*4.35</a:t>
                      </a:r>
                    </a:p>
                  </a:txBody>
                  <a:tcPr/>
                </a:tc>
                <a:tc>
                  <a:txBody>
                    <a:bodyPr/>
                    <a:lstStyle/>
                    <a:p>
                      <a:r>
                        <a:rPr lang="en-GB" dirty="0"/>
                        <a:t>17600</a:t>
                      </a:r>
                    </a:p>
                  </a:txBody>
                  <a:tcPr/>
                </a:tc>
                <a:extLst>
                  <a:ext uri="{0D108BD9-81ED-4DB2-BD59-A6C34878D82A}">
                    <a16:rowId xmlns:a16="http://schemas.microsoft.com/office/drawing/2014/main" val="596853576"/>
                  </a:ext>
                </a:extLst>
              </a:tr>
            </a:tbl>
          </a:graphicData>
        </a:graphic>
      </p:graphicFrame>
      <p:sp>
        <p:nvSpPr>
          <p:cNvPr id="5" name="CasellaDiTesto 4">
            <a:extLst>
              <a:ext uri="{FF2B5EF4-FFF2-40B4-BE49-F238E27FC236}">
                <a16:creationId xmlns:a16="http://schemas.microsoft.com/office/drawing/2014/main" id="{EE9D9731-DC6A-4C6D-BE7C-C91073CAFBB4}"/>
              </a:ext>
            </a:extLst>
          </p:cNvPr>
          <p:cNvSpPr txBox="1"/>
          <p:nvPr/>
        </p:nvSpPr>
        <p:spPr>
          <a:xfrm>
            <a:off x="706582" y="4700093"/>
            <a:ext cx="6966459" cy="646331"/>
          </a:xfrm>
          <a:prstGeom prst="rect">
            <a:avLst/>
          </a:prstGeom>
          <a:noFill/>
        </p:spPr>
        <p:txBody>
          <a:bodyPr wrap="none" rtlCol="0">
            <a:spAutoFit/>
          </a:bodyPr>
          <a:lstStyle/>
          <a:p>
            <a:r>
              <a:rPr lang="en-GB" dirty="0"/>
              <a:t>Assumption:</a:t>
            </a:r>
            <a:br>
              <a:rPr lang="en-GB" dirty="0"/>
            </a:br>
            <a:r>
              <a:rPr lang="en-GB" dirty="0"/>
              <a:t>- sample stable in benchmark recording and during multiplier estimation</a:t>
            </a:r>
          </a:p>
        </p:txBody>
      </p:sp>
      <p:sp>
        <p:nvSpPr>
          <p:cNvPr id="6" name="CasellaDiTesto 5">
            <a:extLst>
              <a:ext uri="{FF2B5EF4-FFF2-40B4-BE49-F238E27FC236}">
                <a16:creationId xmlns:a16="http://schemas.microsoft.com/office/drawing/2014/main" id="{AD4A4658-FD8D-4F18-9FC8-53DB7F212B08}"/>
              </a:ext>
            </a:extLst>
          </p:cNvPr>
          <p:cNvSpPr txBox="1"/>
          <p:nvPr/>
        </p:nvSpPr>
        <p:spPr>
          <a:xfrm>
            <a:off x="706582" y="4330761"/>
            <a:ext cx="9961418" cy="369332"/>
          </a:xfrm>
          <a:prstGeom prst="rect">
            <a:avLst/>
          </a:prstGeom>
          <a:noFill/>
        </p:spPr>
        <p:txBody>
          <a:bodyPr wrap="square" rtlCol="0">
            <a:spAutoFit/>
          </a:bodyPr>
          <a:lstStyle/>
          <a:p>
            <a:r>
              <a:rPr lang="en-GB" dirty="0"/>
              <a:t>Table 1 Multiplier study based on the study of Archibald and colleagues, 2001</a:t>
            </a:r>
          </a:p>
        </p:txBody>
      </p:sp>
      <p:sp>
        <p:nvSpPr>
          <p:cNvPr id="7" name="CasellaDiTesto 6">
            <a:extLst>
              <a:ext uri="{FF2B5EF4-FFF2-40B4-BE49-F238E27FC236}">
                <a16:creationId xmlns:a16="http://schemas.microsoft.com/office/drawing/2014/main" id="{BF8DEB5E-EC80-4457-845A-5F4981528054}"/>
              </a:ext>
            </a:extLst>
          </p:cNvPr>
          <p:cNvSpPr txBox="1"/>
          <p:nvPr/>
        </p:nvSpPr>
        <p:spPr>
          <a:xfrm>
            <a:off x="706582" y="5346424"/>
            <a:ext cx="11208327" cy="923330"/>
          </a:xfrm>
          <a:prstGeom prst="rect">
            <a:avLst/>
          </a:prstGeom>
          <a:noFill/>
        </p:spPr>
        <p:txBody>
          <a:bodyPr wrap="square" rtlCol="0">
            <a:spAutoFit/>
          </a:bodyPr>
          <a:lstStyle/>
          <a:p>
            <a:r>
              <a:rPr lang="en-GB" i="1" dirty="0"/>
              <a:t>Archibald, C.P., </a:t>
            </a:r>
            <a:r>
              <a:rPr lang="en-GB" i="1" dirty="0" err="1"/>
              <a:t>Jayaraman,G.C</a:t>
            </a:r>
            <a:r>
              <a:rPr lang="en-GB" i="1" dirty="0"/>
              <a:t>., Major, C., Patrick, D.M., Houston, S.M., and Sutherland, D. (2001). Estimating the size of hard-to-reach populations: a novel method using HIV testing data compared to other methods. AIDS 15 (suppl3), pp. S41–48.</a:t>
            </a:r>
          </a:p>
        </p:txBody>
      </p:sp>
    </p:spTree>
    <p:extLst>
      <p:ext uri="{BB962C8B-B14F-4D97-AF65-F5344CB8AC3E}">
        <p14:creationId xmlns:p14="http://schemas.microsoft.com/office/powerpoint/2010/main" val="2658715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B38F30-9166-4DAC-B387-80EFDB8237EB}"/>
              </a:ext>
            </a:extLst>
          </p:cNvPr>
          <p:cNvSpPr>
            <a:spLocks noGrp="1"/>
          </p:cNvSpPr>
          <p:nvPr>
            <p:ph type="title"/>
          </p:nvPr>
        </p:nvSpPr>
        <p:spPr/>
        <p:txBody>
          <a:bodyPr/>
          <a:lstStyle/>
          <a:p>
            <a:r>
              <a:rPr lang="en-GB" dirty="0"/>
              <a:t>Capture recapture</a:t>
            </a:r>
          </a:p>
        </p:txBody>
      </p:sp>
      <p:graphicFrame>
        <p:nvGraphicFramePr>
          <p:cNvPr id="4" name="Segnaposto contenuto 3">
            <a:extLst>
              <a:ext uri="{FF2B5EF4-FFF2-40B4-BE49-F238E27FC236}">
                <a16:creationId xmlns:a16="http://schemas.microsoft.com/office/drawing/2014/main" id="{96EC2503-ABFA-4C96-A808-6255E5BF173B}"/>
              </a:ext>
            </a:extLst>
          </p:cNvPr>
          <p:cNvGraphicFramePr>
            <a:graphicFrameLocks noGrp="1"/>
          </p:cNvGraphicFramePr>
          <p:nvPr>
            <p:ph idx="1"/>
            <p:extLst>
              <p:ext uri="{D42A27DB-BD31-4B8C-83A1-F6EECF244321}">
                <p14:modId xmlns:p14="http://schemas.microsoft.com/office/powerpoint/2010/main" val="3127133759"/>
              </p:ext>
            </p:extLst>
          </p:nvPr>
        </p:nvGraphicFramePr>
        <p:xfrm>
          <a:off x="609600" y="1203960"/>
          <a:ext cx="10972800" cy="2225040"/>
        </p:xfrm>
        <a:graphic>
          <a:graphicData uri="http://schemas.openxmlformats.org/drawingml/2006/table">
            <a:tbl>
              <a:tblPr firstRow="1" bandRow="1">
                <a:tableStyleId>{5C22544A-7EE6-4342-B048-85BDC9FD1C3A}</a:tableStyleId>
              </a:tblPr>
              <a:tblGrid>
                <a:gridCol w="2194560">
                  <a:extLst>
                    <a:ext uri="{9D8B030D-6E8A-4147-A177-3AD203B41FA5}">
                      <a16:colId xmlns:a16="http://schemas.microsoft.com/office/drawing/2014/main" val="986483714"/>
                    </a:ext>
                  </a:extLst>
                </a:gridCol>
                <a:gridCol w="2194560">
                  <a:extLst>
                    <a:ext uri="{9D8B030D-6E8A-4147-A177-3AD203B41FA5}">
                      <a16:colId xmlns:a16="http://schemas.microsoft.com/office/drawing/2014/main" val="3105477400"/>
                    </a:ext>
                  </a:extLst>
                </a:gridCol>
                <a:gridCol w="2194560">
                  <a:extLst>
                    <a:ext uri="{9D8B030D-6E8A-4147-A177-3AD203B41FA5}">
                      <a16:colId xmlns:a16="http://schemas.microsoft.com/office/drawing/2014/main" val="2892806656"/>
                    </a:ext>
                  </a:extLst>
                </a:gridCol>
                <a:gridCol w="2194560">
                  <a:extLst>
                    <a:ext uri="{9D8B030D-6E8A-4147-A177-3AD203B41FA5}">
                      <a16:colId xmlns:a16="http://schemas.microsoft.com/office/drawing/2014/main" val="844956824"/>
                    </a:ext>
                  </a:extLst>
                </a:gridCol>
                <a:gridCol w="2194560">
                  <a:extLst>
                    <a:ext uri="{9D8B030D-6E8A-4147-A177-3AD203B41FA5}">
                      <a16:colId xmlns:a16="http://schemas.microsoft.com/office/drawing/2014/main" val="2104601345"/>
                    </a:ext>
                  </a:extLst>
                </a:gridCol>
              </a:tblGrid>
              <a:tr h="370840">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tc>
                  <a:txBody>
                    <a:bodyPr/>
                    <a:lstStyle/>
                    <a:p>
                      <a:endParaRPr lang="en-GB"/>
                    </a:p>
                  </a:txBody>
                  <a:tcPr/>
                </a:tc>
                <a:extLst>
                  <a:ext uri="{0D108BD9-81ED-4DB2-BD59-A6C34878D82A}">
                    <a16:rowId xmlns:a16="http://schemas.microsoft.com/office/drawing/2014/main" val="2668835719"/>
                  </a:ext>
                </a:extLst>
              </a:tr>
              <a:tr h="370840">
                <a:tc>
                  <a:txBody>
                    <a:bodyPr/>
                    <a:lstStyle/>
                    <a:p>
                      <a:endParaRPr lang="en-GB"/>
                    </a:p>
                  </a:txBody>
                  <a:tcPr/>
                </a:tc>
                <a:tc>
                  <a:txBody>
                    <a:bodyPr/>
                    <a:lstStyle/>
                    <a:p>
                      <a:endParaRPr lang="en-GB" dirty="0"/>
                    </a:p>
                  </a:txBody>
                  <a:tcPr/>
                </a:tc>
                <a:tc gridSpan="2">
                  <a:txBody>
                    <a:bodyPr/>
                    <a:lstStyle/>
                    <a:p>
                      <a:r>
                        <a:rPr lang="en-GB" dirty="0"/>
                        <a:t>Arrestees with urine positive for opiates (S2)</a:t>
                      </a:r>
                    </a:p>
                  </a:txBody>
                  <a:tcPr/>
                </a:tc>
                <a:tc hMerge="1">
                  <a:txBody>
                    <a:bodyPr/>
                    <a:lstStyle/>
                    <a:p>
                      <a:endParaRPr lang="en-GB" dirty="0"/>
                    </a:p>
                  </a:txBody>
                  <a:tcPr/>
                </a:tc>
                <a:tc>
                  <a:txBody>
                    <a:bodyPr/>
                    <a:lstStyle/>
                    <a:p>
                      <a:endParaRPr lang="en-GB"/>
                    </a:p>
                  </a:txBody>
                  <a:tcPr/>
                </a:tc>
                <a:extLst>
                  <a:ext uri="{0D108BD9-81ED-4DB2-BD59-A6C34878D82A}">
                    <a16:rowId xmlns:a16="http://schemas.microsoft.com/office/drawing/2014/main" val="2273087326"/>
                  </a:ext>
                </a:extLst>
              </a:tr>
              <a:tr h="370840">
                <a:tc rowSpan="2">
                  <a:txBody>
                    <a:bodyPr/>
                    <a:lstStyle/>
                    <a:p>
                      <a:r>
                        <a:rPr lang="en-GB" dirty="0"/>
                        <a:t>Methadone maintenance (S1)</a:t>
                      </a:r>
                    </a:p>
                  </a:txBody>
                  <a:tcPr/>
                </a:tc>
                <a:tc>
                  <a:txBody>
                    <a:bodyPr/>
                    <a:lstStyle/>
                    <a:p>
                      <a:endParaRPr lang="en-GB"/>
                    </a:p>
                  </a:txBody>
                  <a:tcPr/>
                </a:tc>
                <a:tc>
                  <a:txBody>
                    <a:bodyPr/>
                    <a:lstStyle/>
                    <a:p>
                      <a:r>
                        <a:rPr lang="en-GB" dirty="0"/>
                        <a:t>yes</a:t>
                      </a:r>
                    </a:p>
                  </a:txBody>
                  <a:tcPr/>
                </a:tc>
                <a:tc>
                  <a:txBody>
                    <a:bodyPr/>
                    <a:lstStyle/>
                    <a:p>
                      <a:r>
                        <a:rPr lang="en-GB" dirty="0"/>
                        <a:t>no</a:t>
                      </a:r>
                    </a:p>
                  </a:txBody>
                  <a:tcPr/>
                </a:tc>
                <a:tc>
                  <a:txBody>
                    <a:bodyPr/>
                    <a:lstStyle/>
                    <a:p>
                      <a:endParaRPr lang="en-GB" dirty="0"/>
                    </a:p>
                  </a:txBody>
                  <a:tcPr/>
                </a:tc>
                <a:extLst>
                  <a:ext uri="{0D108BD9-81ED-4DB2-BD59-A6C34878D82A}">
                    <a16:rowId xmlns:a16="http://schemas.microsoft.com/office/drawing/2014/main" val="1635456987"/>
                  </a:ext>
                </a:extLst>
              </a:tr>
              <a:tr h="370840">
                <a:tc vMerge="1">
                  <a:txBody>
                    <a:bodyPr/>
                    <a:lstStyle/>
                    <a:p>
                      <a:endParaRPr lang="en-GB" dirty="0"/>
                    </a:p>
                  </a:txBody>
                  <a:tcPr/>
                </a:tc>
                <a:tc>
                  <a:txBody>
                    <a:bodyPr/>
                    <a:lstStyle/>
                    <a:p>
                      <a:r>
                        <a:rPr lang="en-GB" dirty="0"/>
                        <a:t>Yes</a:t>
                      </a:r>
                    </a:p>
                  </a:txBody>
                  <a:tcPr/>
                </a:tc>
                <a:tc>
                  <a:txBody>
                    <a:bodyPr/>
                    <a:lstStyle/>
                    <a:p>
                      <a:r>
                        <a:rPr lang="en-GB" dirty="0"/>
                        <a:t>171 (m)</a:t>
                      </a:r>
                    </a:p>
                  </a:txBody>
                  <a:tcPr/>
                </a:tc>
                <a:tc>
                  <a:txBody>
                    <a:bodyPr/>
                    <a:lstStyle/>
                    <a:p>
                      <a:r>
                        <a:rPr lang="en-GB" dirty="0"/>
                        <a:t>3893</a:t>
                      </a:r>
                    </a:p>
                  </a:txBody>
                  <a:tcPr/>
                </a:tc>
                <a:tc>
                  <a:txBody>
                    <a:bodyPr/>
                    <a:lstStyle/>
                    <a:p>
                      <a:r>
                        <a:rPr lang="en-GB" dirty="0"/>
                        <a:t>4064 (n1)</a:t>
                      </a:r>
                    </a:p>
                  </a:txBody>
                  <a:tcPr/>
                </a:tc>
                <a:extLst>
                  <a:ext uri="{0D108BD9-81ED-4DB2-BD59-A6C34878D82A}">
                    <a16:rowId xmlns:a16="http://schemas.microsoft.com/office/drawing/2014/main" val="4019487828"/>
                  </a:ext>
                </a:extLst>
              </a:tr>
              <a:tr h="370840">
                <a:tc>
                  <a:txBody>
                    <a:bodyPr/>
                    <a:lstStyle/>
                    <a:p>
                      <a:endParaRPr lang="en-GB" dirty="0"/>
                    </a:p>
                  </a:txBody>
                  <a:tcPr/>
                </a:tc>
                <a:tc>
                  <a:txBody>
                    <a:bodyPr/>
                    <a:lstStyle/>
                    <a:p>
                      <a:r>
                        <a:rPr lang="en-GB" dirty="0"/>
                        <a:t>No </a:t>
                      </a:r>
                    </a:p>
                  </a:txBody>
                  <a:tcPr/>
                </a:tc>
                <a:tc>
                  <a:txBody>
                    <a:bodyPr/>
                    <a:lstStyle/>
                    <a:p>
                      <a:r>
                        <a:rPr lang="en-GB" dirty="0"/>
                        <a:t>1369</a:t>
                      </a:r>
                    </a:p>
                  </a:txBody>
                  <a:tcPr/>
                </a:tc>
                <a:tc>
                  <a:txBody>
                    <a:bodyPr/>
                    <a:lstStyle/>
                    <a:p>
                      <a:r>
                        <a:rPr lang="en-GB" dirty="0"/>
                        <a:t>x</a:t>
                      </a:r>
                    </a:p>
                  </a:txBody>
                  <a:tcPr/>
                </a:tc>
                <a:tc>
                  <a:txBody>
                    <a:bodyPr/>
                    <a:lstStyle/>
                    <a:p>
                      <a:endParaRPr lang="en-GB" dirty="0"/>
                    </a:p>
                  </a:txBody>
                  <a:tcPr/>
                </a:tc>
                <a:extLst>
                  <a:ext uri="{0D108BD9-81ED-4DB2-BD59-A6C34878D82A}">
                    <a16:rowId xmlns:a16="http://schemas.microsoft.com/office/drawing/2014/main" val="3764561381"/>
                  </a:ext>
                </a:extLst>
              </a:tr>
              <a:tr h="370840">
                <a:tc>
                  <a:txBody>
                    <a:bodyPr/>
                    <a:lstStyle/>
                    <a:p>
                      <a:endParaRPr lang="en-GB" dirty="0"/>
                    </a:p>
                  </a:txBody>
                  <a:tcPr/>
                </a:tc>
                <a:tc>
                  <a:txBody>
                    <a:bodyPr/>
                    <a:lstStyle/>
                    <a:p>
                      <a:endParaRPr lang="en-GB"/>
                    </a:p>
                  </a:txBody>
                  <a:tcPr/>
                </a:tc>
                <a:tc>
                  <a:txBody>
                    <a:bodyPr/>
                    <a:lstStyle/>
                    <a:p>
                      <a:r>
                        <a:rPr lang="en-GB" dirty="0"/>
                        <a:t>1540 (n2)</a:t>
                      </a:r>
                    </a:p>
                  </a:txBody>
                  <a:tcPr/>
                </a:tc>
                <a:tc>
                  <a:txBody>
                    <a:bodyPr/>
                    <a:lstStyle/>
                    <a:p>
                      <a:endParaRPr lang="en-GB" dirty="0"/>
                    </a:p>
                  </a:txBody>
                  <a:tcPr/>
                </a:tc>
                <a:tc>
                  <a:txBody>
                    <a:bodyPr/>
                    <a:lstStyle/>
                    <a:p>
                      <a:r>
                        <a:rPr lang="en-GB" dirty="0"/>
                        <a:t>N</a:t>
                      </a:r>
                    </a:p>
                  </a:txBody>
                  <a:tcPr/>
                </a:tc>
                <a:extLst>
                  <a:ext uri="{0D108BD9-81ED-4DB2-BD59-A6C34878D82A}">
                    <a16:rowId xmlns:a16="http://schemas.microsoft.com/office/drawing/2014/main" val="4067166119"/>
                  </a:ext>
                </a:extLst>
              </a:tr>
            </a:tbl>
          </a:graphicData>
        </a:graphic>
      </p:graphicFrame>
      <p:sp>
        <p:nvSpPr>
          <p:cNvPr id="5" name="CasellaDiTesto 4">
            <a:extLst>
              <a:ext uri="{FF2B5EF4-FFF2-40B4-BE49-F238E27FC236}">
                <a16:creationId xmlns:a16="http://schemas.microsoft.com/office/drawing/2014/main" id="{1E722587-F1D4-418A-97EA-31C273265DDD}"/>
              </a:ext>
            </a:extLst>
          </p:cNvPr>
          <p:cNvSpPr txBox="1"/>
          <p:nvPr/>
        </p:nvSpPr>
        <p:spPr>
          <a:xfrm>
            <a:off x="609600" y="3429000"/>
            <a:ext cx="10543309" cy="1477328"/>
          </a:xfrm>
          <a:prstGeom prst="rect">
            <a:avLst/>
          </a:prstGeom>
          <a:noFill/>
        </p:spPr>
        <p:txBody>
          <a:bodyPr wrap="square" rtlCol="0">
            <a:spAutoFit/>
          </a:bodyPr>
          <a:lstStyle/>
          <a:p>
            <a:r>
              <a:rPr lang="en-GB" dirty="0"/>
              <a:t>population estimate, N = n1*n2 / m = 4064 * 1540 / 171 = 36599 </a:t>
            </a:r>
          </a:p>
          <a:p>
            <a:r>
              <a:rPr lang="en-GB" dirty="0"/>
              <a:t>number observed, n, = a + b + c = 171 + 3893 + 1369 = 5433</a:t>
            </a:r>
          </a:p>
          <a:p>
            <a:r>
              <a:rPr lang="en-GB" dirty="0"/>
              <a:t>hidden, x, = N − n, = 36,599 − 5433 or, c * b / a 1369 * 3893 / 171 = 31166 </a:t>
            </a:r>
          </a:p>
          <a:p>
            <a:r>
              <a:rPr lang="en-GB" dirty="0"/>
              <a:t>95%c.i. = 1.96 * √(n1 ∗ n2 ∗ b ∗ c)/m3 = 1.96* √(1540 ∗ 4064 ∗ 3893 ∗ 1369)/1713 = 4516 </a:t>
            </a:r>
          </a:p>
          <a:p>
            <a:r>
              <a:rPr lang="en-GB" dirty="0"/>
              <a:t>Rounded Estimate of IU in Bangkok in 1991 = 36600 (32000 to 40800)</a:t>
            </a:r>
          </a:p>
        </p:txBody>
      </p:sp>
      <p:sp>
        <p:nvSpPr>
          <p:cNvPr id="6" name="CasellaDiTesto 5">
            <a:extLst>
              <a:ext uri="{FF2B5EF4-FFF2-40B4-BE49-F238E27FC236}">
                <a16:creationId xmlns:a16="http://schemas.microsoft.com/office/drawing/2014/main" id="{106FC84E-CCBB-4128-A065-3C0F9968F219}"/>
              </a:ext>
            </a:extLst>
          </p:cNvPr>
          <p:cNvSpPr txBox="1"/>
          <p:nvPr/>
        </p:nvSpPr>
        <p:spPr>
          <a:xfrm>
            <a:off x="609599" y="4906328"/>
            <a:ext cx="5860473" cy="1754326"/>
          </a:xfrm>
          <a:prstGeom prst="rect">
            <a:avLst/>
          </a:prstGeom>
          <a:noFill/>
        </p:spPr>
        <p:txBody>
          <a:bodyPr wrap="square" rtlCol="0">
            <a:spAutoFit/>
          </a:bodyPr>
          <a:lstStyle/>
          <a:p>
            <a:r>
              <a:rPr lang="en-GB" dirty="0"/>
              <a:t>a or m = marks, number of people in both S1 and S2 </a:t>
            </a:r>
          </a:p>
          <a:p>
            <a:r>
              <a:rPr lang="en-GB" dirty="0"/>
              <a:t>b = number in S1 but not S2 c = number in S2 but not in S1</a:t>
            </a:r>
          </a:p>
          <a:p>
            <a:r>
              <a:rPr lang="en-GB" dirty="0"/>
              <a:t>x = hidden population, number of people not in S1 or S2 </a:t>
            </a:r>
          </a:p>
          <a:p>
            <a:r>
              <a:rPr lang="en-GB" dirty="0"/>
              <a:t>n1 = number of people in S1 </a:t>
            </a:r>
          </a:p>
          <a:p>
            <a:r>
              <a:rPr lang="en-GB" dirty="0"/>
              <a:t>n2 = number of people in S2 </a:t>
            </a:r>
          </a:p>
          <a:p>
            <a:r>
              <a:rPr lang="en-GB" dirty="0"/>
              <a:t>N = total population</a:t>
            </a:r>
          </a:p>
        </p:txBody>
      </p:sp>
      <p:sp>
        <p:nvSpPr>
          <p:cNvPr id="7" name="CasellaDiTesto 6">
            <a:extLst>
              <a:ext uri="{FF2B5EF4-FFF2-40B4-BE49-F238E27FC236}">
                <a16:creationId xmlns:a16="http://schemas.microsoft.com/office/drawing/2014/main" id="{BD8E7A9F-1810-40F5-873C-3D9A61649EF6}"/>
              </a:ext>
            </a:extLst>
          </p:cNvPr>
          <p:cNvSpPr txBox="1"/>
          <p:nvPr/>
        </p:nvSpPr>
        <p:spPr>
          <a:xfrm>
            <a:off x="6470072" y="4906328"/>
            <a:ext cx="5721928" cy="1754326"/>
          </a:xfrm>
          <a:prstGeom prst="rect">
            <a:avLst/>
          </a:prstGeom>
          <a:noFill/>
        </p:spPr>
        <p:txBody>
          <a:bodyPr wrap="square" rtlCol="0">
            <a:spAutoFit/>
          </a:bodyPr>
          <a:lstStyle/>
          <a:p>
            <a:r>
              <a:rPr lang="en-GB" dirty="0" err="1"/>
              <a:t>Mastro</a:t>
            </a:r>
            <a:r>
              <a:rPr lang="en-GB" dirty="0"/>
              <a:t>, T.D., </a:t>
            </a:r>
            <a:r>
              <a:rPr lang="en-GB" dirty="0" err="1"/>
              <a:t>Kitayaporn</a:t>
            </a:r>
            <a:r>
              <a:rPr lang="en-GB" dirty="0"/>
              <a:t>, D.,</a:t>
            </a:r>
            <a:r>
              <a:rPr lang="en-GB" dirty="0" err="1"/>
              <a:t>Weniger</a:t>
            </a:r>
            <a:r>
              <a:rPr lang="en-GB" dirty="0"/>
              <a:t>, B.G., </a:t>
            </a:r>
            <a:r>
              <a:rPr lang="en-GB" dirty="0" err="1"/>
              <a:t>Vanichseni</a:t>
            </a:r>
            <a:r>
              <a:rPr lang="en-GB" dirty="0"/>
              <a:t>, S., </a:t>
            </a:r>
            <a:r>
              <a:rPr lang="en-GB" dirty="0" err="1"/>
              <a:t>Laosunthron</a:t>
            </a:r>
            <a:r>
              <a:rPr lang="en-GB" dirty="0"/>
              <a:t>, V., Thongchai, U., </a:t>
            </a:r>
            <a:r>
              <a:rPr lang="en-GB" dirty="0" err="1"/>
              <a:t>Uneklabh</a:t>
            </a:r>
            <a:r>
              <a:rPr lang="en-GB" dirty="0"/>
              <a:t>, V., </a:t>
            </a:r>
            <a:r>
              <a:rPr lang="en-GB" dirty="0" err="1"/>
              <a:t>Vhoopanya</a:t>
            </a:r>
            <a:r>
              <a:rPr lang="en-GB" dirty="0"/>
              <a:t>, K. and </a:t>
            </a:r>
            <a:r>
              <a:rPr lang="en-GB" dirty="0" err="1"/>
              <a:t>Kimpakarnjanarat</a:t>
            </a:r>
            <a:r>
              <a:rPr lang="en-GB" dirty="0"/>
              <a:t>, K. (1994). Estimating the number of HIV-infected injection drug users in Bangkok: a capture-recapture method. American Journal of Public Health 84, pp. 1094–1099.</a:t>
            </a:r>
          </a:p>
        </p:txBody>
      </p:sp>
    </p:spTree>
    <p:extLst>
      <p:ext uri="{BB962C8B-B14F-4D97-AF65-F5344CB8AC3E}">
        <p14:creationId xmlns:p14="http://schemas.microsoft.com/office/powerpoint/2010/main" val="3798999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E5BF787-7B73-4F8A-A9C9-2DB9B81721E5}"/>
              </a:ext>
            </a:extLst>
          </p:cNvPr>
          <p:cNvPicPr>
            <a:picLocks noChangeAspect="1"/>
          </p:cNvPicPr>
          <p:nvPr/>
        </p:nvPicPr>
        <p:blipFill rotWithShape="1">
          <a:blip r:embed="rId3"/>
          <a:srcRect t="14109" r="13837" b="30388"/>
          <a:stretch/>
        </p:blipFill>
        <p:spPr>
          <a:xfrm>
            <a:off x="392014" y="973179"/>
            <a:ext cx="11407971" cy="4133659"/>
          </a:xfrm>
          <a:prstGeom prst="rect">
            <a:avLst/>
          </a:prstGeom>
        </p:spPr>
      </p:pic>
    </p:spTree>
    <p:extLst>
      <p:ext uri="{BB962C8B-B14F-4D97-AF65-F5344CB8AC3E}">
        <p14:creationId xmlns:p14="http://schemas.microsoft.com/office/powerpoint/2010/main" val="340015194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S@InMetro.pptx" id="{71233062-C6A9-4F36-9B7B-3EFB42F891B5}" vid="{757CEA7E-B94E-46A7-8A76-2C7E6E24E4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BE6BAD8BC90914C9D13DC36CC0B150E" ma:contentTypeVersion="0" ma:contentTypeDescription="Create a new document." ma:contentTypeScope="" ma:versionID="bb1206b45eeef3256809942943e5e531">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3D3BCC-642F-4AA5-8577-A6E179BCF3CD}">
  <ds:schemaRefs>
    <ds:schemaRef ds:uri="http://schemas.microsoft.com/sharepoint/v3/contenttype/forms"/>
  </ds:schemaRefs>
</ds:datastoreItem>
</file>

<file path=customXml/itemProps2.xml><?xml version="1.0" encoding="utf-8"?>
<ds:datastoreItem xmlns:ds="http://schemas.openxmlformats.org/officeDocument/2006/customXml" ds:itemID="{F2B6D440-6E44-4599-A0DB-1B66528B05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BAB8477B-CFE3-4010-B9A7-BEA5498AE7FD}">
  <ds:schemaRefs>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http://purl.org/dc/terms/"/>
    <ds:schemaRef ds:uri="http://www.w3.org/XML/1998/namespace"/>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TeachSM</Template>
  <TotalTime>11000</TotalTime>
  <Words>4555</Words>
  <Application>Microsoft Office PowerPoint</Application>
  <PresentationFormat>Widescreen</PresentationFormat>
  <Paragraphs>685</Paragraphs>
  <Slides>26</Slides>
  <Notes>22</Notes>
  <HiddenSlides>3</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26</vt:i4>
      </vt:variant>
    </vt:vector>
  </HeadingPairs>
  <TitlesOfParts>
    <vt:vector size="35" baseType="lpstr">
      <vt:lpstr>Arial</vt:lpstr>
      <vt:lpstr>Arial</vt:lpstr>
      <vt:lpstr>Calibri</vt:lpstr>
      <vt:lpstr>Calibri Light</vt:lpstr>
      <vt:lpstr>Cambria Math</vt:lpstr>
      <vt:lpstr>interfaceregular</vt:lpstr>
      <vt:lpstr>Times New Roman</vt:lpstr>
      <vt:lpstr>Wingdings</vt:lpstr>
      <vt:lpstr>Tema di Office</vt:lpstr>
      <vt:lpstr>Presentazione standard di PowerPoint</vt:lpstr>
      <vt:lpstr>Background</vt:lpstr>
      <vt:lpstr>Study design &amp; procedures</vt:lpstr>
      <vt:lpstr>The questionnaire</vt:lpstr>
      <vt:lpstr> Definitions: Hard-to-reach/hidden populations</vt:lpstr>
      <vt:lpstr>Indirect sample estimation methods</vt:lpstr>
      <vt:lpstr>Multiplier method</vt:lpstr>
      <vt:lpstr>Capture recapture</vt:lpstr>
      <vt:lpstr>Presentazione standard di PowerPoint</vt:lpstr>
      <vt:lpstr>The network scale-up method (1)</vt:lpstr>
      <vt:lpstr>Component of the NSUM calculation (1) The known population method</vt:lpstr>
      <vt:lpstr>Definitions of “knowing someone”</vt:lpstr>
      <vt:lpstr>Component of the NSUM calculation (2) The summation method</vt:lpstr>
      <vt:lpstr>Our NSUM approach (1)</vt:lpstr>
      <vt:lpstr>Our NSUM approach (2)</vt:lpstr>
      <vt:lpstr>Our NSUM approach (3)</vt:lpstr>
      <vt:lpstr>Prior distribution</vt:lpstr>
      <vt:lpstr>Performance of our approach</vt:lpstr>
      <vt:lpstr>Results (1)</vt:lpstr>
      <vt:lpstr>Results (2)</vt:lpstr>
      <vt:lpstr>Results 3</vt:lpstr>
      <vt:lpstr>Discussion</vt:lpstr>
      <vt:lpstr>Advantages</vt:lpstr>
      <vt:lpstr>Limits of NSUM method</vt:lpstr>
      <vt:lpstr>References</vt:lpstr>
      <vt:lpstr>Thanks for the attention! </vt:lpstr>
    </vt:vector>
  </TitlesOfParts>
  <Company>University of Padova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dc:title>
  <dc:creator>Dario Gregori</dc:creator>
  <cp:lastModifiedBy>Honoria Ocagli</cp:lastModifiedBy>
  <cp:revision>18</cp:revision>
  <dcterms:created xsi:type="dcterms:W3CDTF">2013-10-09T05:59:06Z</dcterms:created>
  <dcterms:modified xsi:type="dcterms:W3CDTF">2021-10-16T07:15:16Z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0x0101009BE6BAD8BC90914C9D13DC36CC0B150E</vt:lpwstr>
  </property>
</Properties>
</file>