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</p:sldMasterIdLst>
  <p:notesMasterIdLst>
    <p:notesMasterId r:id="rId13"/>
  </p:notesMasterIdLst>
  <p:sldIdLst>
    <p:sldId id="256" r:id="rId2"/>
    <p:sldId id="257" r:id="rId3"/>
    <p:sldId id="268" r:id="rId4"/>
    <p:sldId id="258" r:id="rId5"/>
    <p:sldId id="259" r:id="rId6"/>
    <p:sldId id="261" r:id="rId7"/>
    <p:sldId id="262" r:id="rId8"/>
    <p:sldId id="263" r:id="rId9"/>
    <p:sldId id="266" r:id="rId10"/>
    <p:sldId id="265" r:id="rId11"/>
    <p:sldId id="267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Svijetli stil 1 - Isticanj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C89EF96-8CEA-46FF-86C4-4CE0E7609802}" styleName="Svijetli stil 3 - Isticanje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404" autoAdjust="0"/>
    <p:restoredTop sz="82924" autoAdjust="0"/>
  </p:normalViewPr>
  <p:slideViewPr>
    <p:cSldViewPr snapToGrid="0">
      <p:cViewPr varScale="1">
        <p:scale>
          <a:sx n="69" d="100"/>
          <a:sy n="69" d="100"/>
        </p:scale>
        <p:origin x="1416" y="72"/>
      </p:cViewPr>
      <p:guideLst/>
    </p:cSldViewPr>
  </p:slideViewPr>
  <p:notesTextViewPr>
    <p:cViewPr>
      <p:scale>
        <a:sx n="1" d="1"/>
        <a:sy n="1" d="1"/>
      </p:scale>
      <p:origin x="0" y="-1051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5357BF-2A79-4258-B94F-B81A998355E7}" type="datetimeFigureOut">
              <a:rPr lang="hr-HR" smtClean="0"/>
              <a:t>16.10.2021.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7139EA-E714-4BA6-BB58-FC195428A58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953797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I will present to you the research I have done together with my mentors</a:t>
            </a:r>
            <a:r>
              <a:rPr lang="hr-HR" baseline="0" dirty="0" smtClean="0"/>
              <a:t> </a:t>
            </a:r>
            <a:r>
              <a:rPr lang="hr-HR" dirty="0" smtClean="0"/>
              <a:t>Luka</a:t>
            </a:r>
            <a:r>
              <a:rPr lang="hr-HR" baseline="0" dirty="0" smtClean="0"/>
              <a:t> </a:t>
            </a:r>
            <a:r>
              <a:rPr lang="hr-HR" baseline="0" dirty="0" err="1" smtClean="0"/>
              <a:t>and</a:t>
            </a:r>
            <a:r>
              <a:rPr lang="hr-HR" baseline="0" dirty="0" smtClean="0"/>
              <a:t> Jasminka.</a:t>
            </a:r>
            <a:endParaRPr lang="en-GB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7139EA-E714-4BA6-BB58-FC195428A583}" type="slidenum">
              <a:rPr lang="hr-HR" smtClean="0"/>
              <a:t>1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8004180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7139EA-E714-4BA6-BB58-FC195428A583}" type="slidenum">
              <a:rPr lang="hr-HR" smtClean="0"/>
              <a:t>10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429167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7139EA-E714-4BA6-BB58-FC195428A583}" type="slidenum">
              <a:rPr lang="hr-HR" smtClean="0"/>
              <a:t>2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492285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b="0" i="0" kern="120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last few years, </a:t>
            </a:r>
            <a:r>
              <a:rPr lang="en-GB" sz="1200" b="0" i="0" kern="1200" noProof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interdisciplinarity</a:t>
            </a:r>
            <a:r>
              <a:rPr lang="en-GB" sz="1200" b="0" i="0" kern="120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i="0" kern="120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between scientific disciplines has increased. Interdisciplinarity is not only important in the academic world but also in other areas.</a:t>
            </a:r>
          </a:p>
          <a:p>
            <a:r>
              <a:rPr lang="en-GB" sz="1200" b="0" i="0" kern="120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literature, interdisciplinary research………..</a:t>
            </a:r>
            <a:endParaRPr lang="hr-HR" sz="1200" b="0" i="0" kern="1200" noProof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hr-HR" sz="1200" b="0" i="0" kern="120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scientometrics ……….</a:t>
            </a:r>
          </a:p>
          <a:p>
            <a:r>
              <a:rPr lang="en-GB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automatic identification of interdisciplinarity</a:t>
            </a:r>
            <a:r>
              <a:rPr lang="hr-H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from a text has already been attempted with text mining</a:t>
            </a:r>
            <a:r>
              <a:rPr lang="hr-H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approaches</a:t>
            </a:r>
            <a:r>
              <a:rPr lang="en-GB" dirty="0" smtClean="0"/>
              <a:t> </a:t>
            </a:r>
            <a:r>
              <a:rPr lang="en-GB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used the </a:t>
            </a:r>
            <a:r>
              <a:rPr lang="en-GB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</a:t>
            </a:r>
            <a:r>
              <a:rPr lang="en-GB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LDA) for topic modelling</a:t>
            </a:r>
            <a:r>
              <a:rPr lang="hr-H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r>
              <a:rPr lang="en-GB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goal of the presented analysis is to</a:t>
            </a:r>
            <a:r>
              <a:rPr lang="hr-H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investigate whether text mining methods, such as</a:t>
            </a:r>
            <a:r>
              <a:rPr lang="hr-HR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</a:t>
            </a:r>
            <a:r>
              <a:rPr lang="en-GB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LDA) topic modelling,</a:t>
            </a:r>
            <a:r>
              <a:rPr lang="hr-HR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could represent a valid alternative for </a:t>
            </a:r>
            <a:r>
              <a:rPr lang="en-GB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researcher’s</a:t>
            </a:r>
            <a:r>
              <a:rPr lang="hr-H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interest </a:t>
            </a:r>
            <a:r>
              <a:rPr lang="en-GB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identifying interdisciplinary fields directly</a:t>
            </a:r>
            <a:r>
              <a:rPr lang="hr-HR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from the textual content of papers titles, abstracts, or</a:t>
            </a:r>
            <a:r>
              <a:rPr lang="hr-HR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keywords.</a:t>
            </a:r>
            <a:r>
              <a:rPr lang="en-GB" dirty="0" smtClean="0"/>
              <a:t> </a:t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endParaRPr lang="en-GB" sz="1200" b="0" i="0" kern="1200" noProof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GB" noProof="0" dirty="0" smtClean="0"/>
              <a:t/>
            </a:r>
            <a:br>
              <a:rPr lang="en-GB" noProof="0" dirty="0" smtClean="0"/>
            </a:br>
            <a:endParaRPr lang="en-GB" noProof="0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7139EA-E714-4BA6-BB58-FC195428A583}" type="slidenum">
              <a:rPr lang="hr-HR" smtClean="0"/>
              <a:t>3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50410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b="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Topic modelling is one of the most popular</a:t>
            </a:r>
            <a:r>
              <a:rPr lang="hr-HR" sz="1200" b="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topics investigated in the area of Natural Language</a:t>
            </a:r>
            <a:r>
              <a:rPr lang="hr-HR" sz="1200" b="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Processing. One of the techniques used for topics</a:t>
            </a:r>
            <a:r>
              <a:rPr lang="hr-HR" sz="1200" b="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modelling is Latent Dirichlet Allocation (LDA). It is an</a:t>
            </a:r>
            <a:br>
              <a:rPr lang="en-GB" sz="1200" b="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GB" sz="1200" b="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unsupervised machine learning technique which</a:t>
            </a:r>
            <a:r>
              <a:rPr lang="hr-HR" sz="1200" b="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creates topics using a collection of documents based on</a:t>
            </a:r>
            <a:r>
              <a:rPr lang="hr-HR" sz="1200" b="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words or n-grams with similar meaning.</a:t>
            </a:r>
            <a:r>
              <a:rPr lang="en-GB" dirty="0" smtClean="0"/>
              <a:t> </a:t>
            </a:r>
            <a:br>
              <a:rPr lang="en-GB" dirty="0" smtClean="0"/>
            </a:br>
            <a:r>
              <a:rPr lang="en-GB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LDA is a generative, probabilistic hierarchical</a:t>
            </a:r>
            <a:r>
              <a:rPr lang="hr-H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Bayesian model that induces topics from a document</a:t>
            </a:r>
            <a:r>
              <a:rPr lang="hr-H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collection in three steps</a:t>
            </a:r>
            <a:r>
              <a:rPr lang="en-GB" dirty="0" smtClean="0"/>
              <a:t> </a:t>
            </a:r>
            <a:r>
              <a:rPr lang="hr-HR" dirty="0" smtClean="0"/>
              <a:t>:</a:t>
            </a:r>
          </a:p>
          <a:p>
            <a:r>
              <a:rPr lang="en-GB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1. Each document in the collection is distributed over</a:t>
            </a:r>
            <a:r>
              <a:rPr lang="hr-H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topics that are sampled for that document based on</a:t>
            </a:r>
            <a:r>
              <a:rPr lang="hr-H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Dirichlet distribution.</a:t>
            </a:r>
            <a:br>
              <a:rPr lang="en-GB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GB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2. Each word in the document is connected with one</a:t>
            </a:r>
            <a:r>
              <a:rPr lang="hr-H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single topic based on chosen Dirichlet distribution.</a:t>
            </a:r>
            <a:br>
              <a:rPr lang="en-GB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GB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3. Each topic is signified as a multinomial distribution</a:t>
            </a:r>
            <a:r>
              <a:rPr lang="hr-H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over words that are assigned to the sampled topic</a:t>
            </a:r>
            <a:r>
              <a:rPr lang="en-GB" dirty="0" smtClean="0"/>
              <a:t> </a:t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7139EA-E714-4BA6-BB58-FC195428A583}" type="slidenum">
              <a:rPr lang="hr-HR" smtClean="0"/>
              <a:t>4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405390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b="0" i="0" kern="120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dataset was obtained from the Web of Science (WoS) Core Collection database by searching articles containing phrase </a:t>
            </a:r>
            <a:r>
              <a:rPr lang="en-GB" sz="1200" b="0" i="1" kern="120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social network* </a:t>
            </a:r>
            <a:r>
              <a:rPr lang="en-GB" sz="1200" b="0" i="0" kern="120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WoS Social Science research area in the period from 1999 to 2019. </a:t>
            </a:r>
            <a:r>
              <a:rPr lang="en-GB" noProof="0" dirty="0" smtClean="0"/>
              <a:t/>
            </a:r>
            <a:br>
              <a:rPr lang="en-GB" noProof="0" dirty="0" smtClean="0"/>
            </a:br>
            <a:r>
              <a:rPr lang="en-GB" sz="1200" b="0" i="0" kern="120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Each of these articles is described with a series of metadata.</a:t>
            </a:r>
            <a:r>
              <a:rPr lang="en-GB" sz="1200" b="0" i="0" kern="1200" baseline="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</a:t>
            </a:r>
            <a:r>
              <a:rPr lang="en-GB" noProof="0" dirty="0" smtClean="0"/>
              <a:t>ext in the title, abstract and keywords </a:t>
            </a:r>
            <a:r>
              <a:rPr lang="en-GB" sz="1200" b="0" i="0" kern="120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were extracted from each article</a:t>
            </a:r>
            <a:r>
              <a:rPr lang="en-GB" noProof="0" dirty="0" smtClean="0"/>
              <a:t> </a:t>
            </a:r>
            <a:r>
              <a:rPr lang="en-GB" sz="1200" b="0" i="0" kern="120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and merged to get a dataset of one variable and 3,664 instances.</a:t>
            </a:r>
            <a:r>
              <a:rPr lang="en-GB" noProof="0" dirty="0" smtClean="0"/>
              <a:t> </a:t>
            </a:r>
            <a:br>
              <a:rPr lang="en-GB" noProof="0" dirty="0" smtClean="0"/>
            </a:br>
            <a:r>
              <a:rPr lang="en-GB" noProof="0" dirty="0" smtClean="0"/>
              <a:t>Before</a:t>
            </a:r>
            <a:r>
              <a:rPr lang="en-GB" baseline="0" noProof="0" dirty="0" smtClean="0"/>
              <a:t> analysis, </a:t>
            </a:r>
            <a:r>
              <a:rPr lang="hr-HR" baseline="0" noProof="0" dirty="0" smtClean="0"/>
              <a:t>t</a:t>
            </a:r>
            <a:r>
              <a:rPr lang="en-GB" dirty="0" smtClean="0"/>
              <a:t>he </a:t>
            </a:r>
            <a:r>
              <a:rPr lang="en-GB" dirty="0" smtClean="0"/>
              <a:t>collection is </a:t>
            </a:r>
            <a:r>
              <a:rPr lang="en-GB" dirty="0" err="1" smtClean="0"/>
              <a:t>preprocessed</a:t>
            </a:r>
            <a:r>
              <a:rPr lang="en-GB" dirty="0" smtClean="0"/>
              <a:t> </a:t>
            </a:r>
            <a:r>
              <a:rPr lang="hr-HR" dirty="0" smtClean="0"/>
              <a:t>…..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It is created term-document matrix using </a:t>
            </a:r>
            <a:r>
              <a:rPr lang="en-GB" i="1" dirty="0" err="1" smtClean="0"/>
              <a:t>tf-idf</a:t>
            </a:r>
            <a:r>
              <a:rPr lang="en-GB" dirty="0" smtClean="0"/>
              <a:t> weighting scheme</a:t>
            </a:r>
            <a:r>
              <a:rPr lang="hr-HR" dirty="0" smtClean="0"/>
              <a:t>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 reduce the</a:t>
            </a:r>
            <a:r>
              <a:rPr lang="hr-H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sparsity of matrix, we ejected the index terms</a:t>
            </a:r>
            <a:r>
              <a:rPr lang="en-GB" dirty="0" smtClean="0"/>
              <a:t> </a:t>
            </a:r>
            <a:r>
              <a:rPr lang="en-GB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appearing in only one document</a:t>
            </a:r>
            <a:r>
              <a:rPr lang="hr-H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After this</a:t>
            </a:r>
            <a:r>
              <a:rPr lang="hr-H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</a:t>
            </a:r>
            <a:r>
              <a:rPr lang="hr-HR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hr-HR" sz="1200" b="0" i="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</a:t>
            </a:r>
            <a:r>
              <a:rPr lang="hr-HR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hr-HR" sz="1200" b="0" i="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corpus</a:t>
            </a:r>
            <a:r>
              <a:rPr lang="hr-HR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contained 3,663 documents and</a:t>
            </a:r>
            <a:r>
              <a:rPr lang="hr-H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9,096 terms</a:t>
            </a:r>
            <a:r>
              <a:rPr lang="hr-H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endParaRPr lang="en-GB" dirty="0" smtClean="0"/>
          </a:p>
          <a:p>
            <a:endParaRPr lang="en-GB" noProof="0" dirty="0" smtClean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7139EA-E714-4BA6-BB58-FC195428A583}" type="slidenum">
              <a:rPr lang="hr-HR" smtClean="0"/>
              <a:t>5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923942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next step, we built the Document Term Feature</a:t>
            </a:r>
            <a:r>
              <a:rPr lang="hr-H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from the corpus and applied the LDA. Before</a:t>
            </a:r>
            <a:r>
              <a:rPr lang="hr-H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estimating the LDA,</a:t>
            </a:r>
            <a:r>
              <a:rPr lang="hr-HR" dirty="0" smtClean="0"/>
              <a:t> </a:t>
            </a:r>
            <a:r>
              <a:rPr lang="en-GB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we set different values for</a:t>
            </a:r>
            <a:r>
              <a:rPr lang="hr-H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number of topics from 2 to 100</a:t>
            </a:r>
            <a:r>
              <a:rPr lang="hr-H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to </a:t>
            </a:r>
            <a:r>
              <a:rPr lang="en-GB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explore</a:t>
            </a:r>
            <a:br>
              <a:rPr lang="en-GB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GB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how many topics are suitable.</a:t>
            </a:r>
            <a:r>
              <a:rPr lang="en-GB" dirty="0" smtClean="0"/>
              <a:t> </a:t>
            </a:r>
            <a:endParaRPr lang="hr-HR" dirty="0" smtClean="0"/>
          </a:p>
          <a:p>
            <a:r>
              <a:rPr lang="en-GB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LDA has two approaches to explore the topics</a:t>
            </a:r>
            <a:r>
              <a:rPr lang="hr-H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that are estimated. The first approach is to look at how</a:t>
            </a:r>
            <a:r>
              <a:rPr lang="hr-H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words are associated with topics, and the second</a:t>
            </a:r>
            <a:r>
              <a:rPr lang="hr-H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approach is to examine documents that are estimated to</a:t>
            </a:r>
            <a:r>
              <a:rPr lang="hr-H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 highly related to the specific topic.</a:t>
            </a:r>
            <a:r>
              <a:rPr lang="en-GB" dirty="0" smtClean="0"/>
              <a:t> </a:t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hr-HR" dirty="0" smtClean="0"/>
              <a:t> 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7139EA-E714-4BA6-BB58-FC195428A583}" type="slidenum">
              <a:rPr lang="hr-HR" smtClean="0"/>
              <a:t>6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8686349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b="0" i="0" kern="120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Then,</a:t>
            </a:r>
            <a:r>
              <a:rPr lang="en-GB" sz="1200" b="0" i="0" kern="1200" baseline="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the model is </a:t>
            </a:r>
            <a:r>
              <a:rPr lang="en-GB" sz="1200" b="0" i="0" kern="120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evaluated with measures of semantic coherence of the topics, the likelihood for held-out datasets, residuals and lower bound by making some diagnostic plots to understand how the models perform for the different number of topics and to choose a target number of topics.</a:t>
            </a:r>
            <a:r>
              <a:rPr lang="en-GB" noProof="0" dirty="0" smtClean="0"/>
              <a:t> </a:t>
            </a:r>
            <a:br>
              <a:rPr lang="en-GB" noProof="0" dirty="0" smtClean="0"/>
            </a:br>
            <a:r>
              <a:rPr lang="en-GB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From diagnostic plots, we could see that</a:t>
            </a:r>
            <a:r>
              <a:rPr lang="hr-H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 good number of topics would be around 25 since</a:t>
            </a:r>
            <a:r>
              <a:rPr lang="hr-H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around that value growth/fall of corresponding</a:t>
            </a:r>
            <a:r>
              <a:rPr lang="hr-H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measures of evaluation slows down. When we looked</a:t>
            </a:r>
            <a:br>
              <a:rPr lang="en-GB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GB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at both semantic coherence and exclusivity of terms to</a:t>
            </a:r>
            <a:r>
              <a:rPr lang="hr-H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topics together, we could assume that a good choice of</a:t>
            </a:r>
            <a:r>
              <a:rPr lang="hr-H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number of topics was 23</a:t>
            </a:r>
            <a:r>
              <a:rPr lang="hr-H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r>
              <a:rPr lang="en-GB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topics are then compared with</a:t>
            </a:r>
            <a:r>
              <a:rPr lang="hr-H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centroids of WoS categories by using cosine similarity.</a:t>
            </a:r>
            <a:r>
              <a:rPr lang="en-GB" dirty="0" smtClean="0"/>
              <a:t> </a:t>
            </a:r>
            <a:br>
              <a:rPr lang="en-GB" dirty="0" smtClean="0"/>
            </a:br>
            <a:r>
              <a:rPr lang="en-GB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We considered that topics from topic</a:t>
            </a:r>
            <a:r>
              <a:rPr lang="hr-H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modelling are similar to the category from WoS if the</a:t>
            </a:r>
            <a:r>
              <a:rPr lang="hr-H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value of cosine similarity is greater than 0.5.</a:t>
            </a:r>
            <a:r>
              <a:rPr lang="en-GB" dirty="0" smtClean="0"/>
              <a:t> </a:t>
            </a:r>
            <a:endParaRPr lang="hr-HR" dirty="0" smtClean="0"/>
          </a:p>
          <a:p>
            <a:endParaRPr lang="hr-HR" dirty="0" smtClean="0"/>
          </a:p>
          <a:p>
            <a:r>
              <a:rPr lang="hr-HR" dirty="0" smtClean="0"/>
              <a:t>*** </a:t>
            </a:r>
            <a:r>
              <a:rPr lang="en-GB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Semantic coherence is maximized</a:t>
            </a:r>
            <a:r>
              <a:rPr lang="hr-H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when the terms with the highest probability in a given</a:t>
            </a:r>
            <a:r>
              <a:rPr lang="hr-H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topic frequently co-occur together, and it is a metric</a:t>
            </a:r>
            <a:r>
              <a:rPr lang="hr-H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that correlates well with the human judgment of topic</a:t>
            </a:r>
            <a:br>
              <a:rPr lang="en-GB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GB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quality. If there are a few topics that dominate with</a:t>
            </a:r>
            <a:r>
              <a:rPr lang="hr-H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very prevalent terms, then it is necessary to look at both</a:t>
            </a:r>
            <a:r>
              <a:rPr lang="hr-H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semantic coherence and exclusivity.</a:t>
            </a:r>
            <a:r>
              <a:rPr lang="en-GB" dirty="0" smtClean="0"/>
              <a:t> </a:t>
            </a:r>
            <a:endParaRPr lang="hr-HR" dirty="0" smtClean="0"/>
          </a:p>
          <a:p>
            <a:r>
              <a:rPr lang="en-GB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Exclusivity measures the difference between topics</a:t>
            </a:r>
            <a:r>
              <a:rPr lang="hr-H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by comparing the similarities of word distribution 𝛽 in</a:t>
            </a:r>
            <a:r>
              <a:rPr lang="hr-H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various topics. A topic is exclusive if the top words</a:t>
            </a:r>
            <a:r>
              <a:rPr lang="hr-H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cannot exist among other topics. </a:t>
            </a:r>
            <a:endParaRPr lang="hr-HR" dirty="0" smtClean="0"/>
          </a:p>
          <a:p>
            <a:r>
              <a:rPr lang="en-GB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held-out likelihood estimation is</a:t>
            </a:r>
            <a:r>
              <a:rPr lang="hr-H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similar to cross-validation and helps to estimate the</a:t>
            </a:r>
            <a:r>
              <a:rPr lang="hr-H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model’s prediction performance.</a:t>
            </a:r>
            <a:r>
              <a:rPr lang="en-GB" dirty="0" smtClean="0"/>
              <a:t> </a:t>
            </a:r>
            <a:br>
              <a:rPr lang="en-GB" dirty="0" smtClean="0"/>
            </a:br>
            <a:r>
              <a:rPr lang="hr-HR" dirty="0" err="1" smtClean="0"/>
              <a:t>Residuals</a:t>
            </a:r>
            <a:r>
              <a:rPr lang="hr-HR" dirty="0" smtClean="0"/>
              <a:t> </a:t>
            </a:r>
            <a:r>
              <a:rPr lang="en-GB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measures whether there is </a:t>
            </a:r>
            <a:r>
              <a:rPr lang="en-GB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overdispersion</a:t>
            </a:r>
            <a:r>
              <a:rPr lang="en-GB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of</a:t>
            </a:r>
            <a:r>
              <a:rPr lang="hr-H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variance of the multinomial variance within the</a:t>
            </a:r>
            <a:r>
              <a:rPr lang="hr-H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LDA method of generating data.</a:t>
            </a:r>
            <a:r>
              <a:rPr lang="en-GB" dirty="0" smtClean="0"/>
              <a:t> </a:t>
            </a:r>
            <a:br>
              <a:rPr lang="en-GB" dirty="0" smtClean="0"/>
            </a:br>
            <a:r>
              <a:rPr lang="en-GB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lower bound is a measure of convergence of</a:t>
            </a:r>
            <a:r>
              <a:rPr lang="hr-H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model. Once the bound has a small enough change</a:t>
            </a:r>
            <a:r>
              <a:rPr lang="hr-H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between iterations, the model is considered converged.</a:t>
            </a:r>
            <a:r>
              <a:rPr lang="en-GB" dirty="0" smtClean="0"/>
              <a:t> </a:t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endParaRPr lang="en-GB" noProof="0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7139EA-E714-4BA6-BB58-FC195428A583}" type="slidenum">
              <a:rPr lang="hr-HR" smtClean="0"/>
              <a:t>7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0575498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b="0" i="0" kern="120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Each document is strongly associated with a single topic. We can see that the most documents belong</a:t>
            </a:r>
            <a:r>
              <a:rPr lang="en-GB" sz="1200" b="0" i="0" kern="1200" baseline="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to topic 22.</a:t>
            </a:r>
          </a:p>
          <a:p>
            <a:r>
              <a:rPr lang="en-GB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We can also see that several topics are focused to health (Topic 17,; </a:t>
            </a:r>
            <a:r>
              <a:rPr lang="en-GB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Topic</a:t>
            </a:r>
            <a:r>
              <a:rPr lang="hr-H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16</a:t>
            </a:r>
            <a:r>
              <a:rPr lang="en-GB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; </a:t>
            </a:r>
            <a:r>
              <a:rPr lang="en-GB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Topic 15), communication, internet and social networks (Topic 5; Topic 4), tourism, political themes, or business and economics.</a:t>
            </a:r>
            <a:r>
              <a:rPr lang="en-GB" dirty="0" smtClean="0"/>
              <a:t> </a:t>
            </a:r>
          </a:p>
          <a:p>
            <a:r>
              <a:rPr lang="en-GB" dirty="0" smtClean="0"/>
              <a:t>In the table on the right, it is presented</a:t>
            </a:r>
            <a:r>
              <a:rPr lang="en-GB" baseline="0" dirty="0" smtClean="0"/>
              <a:t> the </a:t>
            </a:r>
            <a:r>
              <a:rPr lang="hr-HR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</a:t>
            </a:r>
            <a:r>
              <a:rPr lang="en-GB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osine</a:t>
            </a:r>
            <a:r>
              <a:rPr lang="en-GB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similarity between vectors based on word probability distribution from topics and centroids for chosen WoS categories.</a:t>
            </a:r>
          </a:p>
          <a:p>
            <a:r>
              <a:rPr lang="hr-H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</a:t>
            </a:r>
            <a:r>
              <a:rPr lang="en-GB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 can see that some</a:t>
            </a:r>
            <a:r>
              <a:rPr lang="hr-H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topics have something in common with the categories</a:t>
            </a:r>
            <a:r>
              <a:rPr lang="hr-H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from WoS. For example, Topic 7 is related to the</a:t>
            </a:r>
            <a:r>
              <a:rPr lang="hr-H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Mathematical Methods in Social Sciences</a:t>
            </a:r>
            <a:r>
              <a:rPr lang="en-GB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Topic 17 to</a:t>
            </a:r>
            <a:r>
              <a:rPr lang="hr-H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Biomedical Social Sciences</a:t>
            </a:r>
            <a:r>
              <a:rPr lang="en-GB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Topic 11 to </a:t>
            </a:r>
            <a:r>
              <a:rPr lang="en-GB" sz="1200" b="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Business</a:t>
            </a:r>
            <a:r>
              <a:rPr lang="hr-HR" sz="1200" b="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and Economics</a:t>
            </a:r>
            <a:r>
              <a:rPr lang="en-GB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r>
              <a:rPr lang="en-GB" dirty="0" smtClean="0"/>
              <a:t> </a:t>
            </a:r>
            <a:endParaRPr lang="hr-HR" dirty="0" smtClean="0"/>
          </a:p>
          <a:p>
            <a:r>
              <a:rPr lang="en-GB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We can also notice that some topics do not overlap with</a:t>
            </a:r>
            <a:r>
              <a:rPr lang="hr-H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only one category from WoS but several, so we can</a:t>
            </a:r>
            <a:r>
              <a:rPr lang="hr-H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assume that there is interdisciplinarity between these</a:t>
            </a:r>
            <a:r>
              <a:rPr lang="hr-H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scientific disciplines from WoS, which is not</a:t>
            </a:r>
            <a:br>
              <a:rPr lang="en-GB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GB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surprising, </a:t>
            </a:r>
            <a:r>
              <a:rPr lang="hr-HR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because</a:t>
            </a:r>
            <a:r>
              <a:rPr lang="en-GB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most articles are categorized into</a:t>
            </a:r>
            <a:r>
              <a:rPr lang="hr-H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multiple disciplines. Topic 22 has approximately equal</a:t>
            </a:r>
            <a:r>
              <a:rPr lang="hr-H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values of cosine similarity for </a:t>
            </a:r>
            <a:r>
              <a:rPr lang="en-GB" sz="1200" b="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Business and</a:t>
            </a:r>
            <a:r>
              <a:rPr lang="hr-HR" sz="1200" b="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Economics, Mathematical Methods in Social Sciences,</a:t>
            </a:r>
            <a:br>
              <a:rPr lang="en-GB" sz="1200" b="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GB" sz="1200" b="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Sociology </a:t>
            </a:r>
            <a:r>
              <a:rPr lang="en-GB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and </a:t>
            </a:r>
            <a:r>
              <a:rPr lang="en-GB" sz="1200" b="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Social Sciences – Other Topics</a:t>
            </a:r>
            <a:r>
              <a:rPr lang="en-GB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while</a:t>
            </a:r>
            <a:r>
              <a:rPr lang="hr-H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topic 17 has approximately equal values of cosine</a:t>
            </a:r>
            <a:r>
              <a:rPr lang="hr-H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similarity for </a:t>
            </a:r>
            <a:r>
              <a:rPr lang="en-GB" sz="1200" b="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Biomedical Social Sciences, Family</a:t>
            </a:r>
            <a:r>
              <a:rPr lang="hr-HR" sz="1200" b="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Studies</a:t>
            </a:r>
            <a:r>
              <a:rPr lang="en-GB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</a:t>
            </a:r>
            <a:r>
              <a:rPr lang="en-GB" sz="1200" b="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Psychology</a:t>
            </a:r>
            <a:r>
              <a:rPr lang="en-GB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r>
              <a:rPr lang="en-GB" dirty="0" smtClean="0"/>
              <a:t> </a:t>
            </a:r>
            <a:endParaRPr lang="hr-HR" dirty="0" smtClean="0"/>
          </a:p>
          <a:p>
            <a:r>
              <a:rPr lang="en-GB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Another thing we noticed is</a:t>
            </a:r>
            <a:r>
              <a:rPr lang="en-GB" dirty="0" smtClean="0"/>
              <a:t> </a:t>
            </a:r>
            <a:r>
              <a:rPr lang="en-GB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that individual areas from the WoS categories have</a:t>
            </a:r>
            <a:r>
              <a:rPr lang="hr-H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approximately equal cosine similarity values for</a:t>
            </a:r>
            <a:r>
              <a:rPr lang="hr-H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different topics. We can assume that this is because the</a:t>
            </a:r>
            <a:r>
              <a:rPr lang="hr-H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LDA algorithm identified subcategories within this</a:t>
            </a:r>
            <a:r>
              <a:rPr lang="hr-H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category. For example, </a:t>
            </a:r>
            <a:r>
              <a:rPr lang="en-GB" sz="1200" b="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Sociology </a:t>
            </a:r>
            <a:r>
              <a:rPr lang="en-GB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has approximately</a:t>
            </a:r>
            <a:r>
              <a:rPr lang="hr-H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equal cosine similarity values for topics 6, 7, 8, 11, 14,</a:t>
            </a:r>
            <a:r>
              <a:rPr lang="hr-H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16,</a:t>
            </a:r>
            <a:r>
              <a:rPr lang="hr-HR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20 </a:t>
            </a:r>
            <a:r>
              <a:rPr lang="hr-HR" sz="1200" b="0" i="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and</a:t>
            </a:r>
            <a:r>
              <a:rPr lang="hr-HR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22.</a:t>
            </a:r>
          </a:p>
          <a:p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endParaRPr lang="en-GB" noProof="0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7139EA-E714-4BA6-BB58-FC195428A583}" type="slidenum">
              <a:rPr lang="hr-HR" smtClean="0"/>
              <a:t>8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4020882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main goal of the research was to compare</a:t>
            </a:r>
            <a:r>
              <a:rPr lang="hr-H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topics obtained by LDA topic modelling with</a:t>
            </a:r>
            <a:r>
              <a:rPr lang="hr-H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categories of Web of Science Core Collection for the</a:t>
            </a:r>
            <a:r>
              <a:rPr lang="hr-H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field of Social Sciences.</a:t>
            </a:r>
            <a:r>
              <a:rPr lang="en-GB" dirty="0" smtClean="0"/>
              <a:t> </a:t>
            </a:r>
            <a:br>
              <a:rPr lang="en-GB" dirty="0" smtClean="0"/>
            </a:br>
            <a:r>
              <a:rPr lang="en-GB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research was conducted</a:t>
            </a:r>
            <a:r>
              <a:rPr lang="hr-H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the sample of papers from 1999 to 2019 with the</a:t>
            </a:r>
            <a:r>
              <a:rPr lang="hr-H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keyword </a:t>
            </a:r>
            <a:r>
              <a:rPr lang="en-GB" sz="1200" b="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social network* </a:t>
            </a:r>
            <a:r>
              <a:rPr lang="en-GB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and the results are restricted</a:t>
            </a:r>
            <a:r>
              <a:rPr lang="en-GB" dirty="0" smtClean="0"/>
              <a:t> </a:t>
            </a:r>
            <a:r>
              <a:rPr lang="en-GB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 publications containing that phrase.</a:t>
            </a:r>
            <a:r>
              <a:rPr lang="en-GB" dirty="0" smtClean="0"/>
              <a:t> </a:t>
            </a:r>
            <a:br>
              <a:rPr lang="en-GB" dirty="0" smtClean="0"/>
            </a:br>
            <a:r>
              <a:rPr lang="en-GB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comparison</a:t>
            </a:r>
            <a:r>
              <a:rPr lang="hr-H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between the topic obtained by LDA and the given</a:t>
            </a:r>
            <a:r>
              <a:rPr lang="hr-H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taxonomy in terms of cosine similarity indicates that</a:t>
            </a:r>
            <a:r>
              <a:rPr lang="hr-H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social networks are mainly applied in disciplines of</a:t>
            </a:r>
            <a:r>
              <a:rPr lang="hr-H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Business and Economics </a:t>
            </a:r>
            <a:r>
              <a:rPr lang="en-GB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(BE), </a:t>
            </a:r>
            <a:r>
              <a:rPr lang="en-GB" sz="1200" b="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Biomedical Social</a:t>
            </a:r>
            <a:r>
              <a:rPr lang="hr-HR" sz="1200" b="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Sciences </a:t>
            </a:r>
            <a:r>
              <a:rPr lang="en-GB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(BSS), </a:t>
            </a:r>
            <a:r>
              <a:rPr lang="en-GB" sz="1200" b="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Mathematical Methods in Social</a:t>
            </a:r>
            <a:r>
              <a:rPr lang="hr-HR" sz="1200" b="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Sciences </a:t>
            </a:r>
            <a:r>
              <a:rPr lang="en-GB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</a:t>
            </a:r>
            <a:r>
              <a:rPr lang="en-GB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MathM</a:t>
            </a:r>
            <a:r>
              <a:rPr lang="en-GB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 and </a:t>
            </a:r>
            <a:r>
              <a:rPr lang="en-GB" sz="1200" b="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Psychology </a:t>
            </a:r>
            <a:r>
              <a:rPr lang="en-GB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</a:t>
            </a:r>
            <a:r>
              <a:rPr lang="en-GB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Psy</a:t>
            </a:r>
            <a:r>
              <a:rPr lang="en-GB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 which seems</a:t>
            </a:r>
            <a:r>
              <a:rPr lang="hr-H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like an intuitive result.</a:t>
            </a:r>
            <a:r>
              <a:rPr lang="en-GB" dirty="0" smtClean="0"/>
              <a:t> </a:t>
            </a:r>
            <a:br>
              <a:rPr lang="en-GB" dirty="0" smtClean="0"/>
            </a:br>
            <a:r>
              <a:rPr lang="hr-H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</a:t>
            </a:r>
            <a:r>
              <a:rPr lang="en-GB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ased</a:t>
            </a:r>
            <a:r>
              <a:rPr lang="en-GB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on cosine</a:t>
            </a:r>
            <a:r>
              <a:rPr lang="hr-H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similarities, we were also able to identify</a:t>
            </a:r>
            <a:r>
              <a:rPr lang="hr-H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interdisciplinarity between disciplines of BE and</a:t>
            </a:r>
            <a:r>
              <a:rPr lang="hr-HR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MathM</a:t>
            </a:r>
            <a:r>
              <a:rPr lang="en-GB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BSS and </a:t>
            </a:r>
            <a:r>
              <a:rPr lang="en-GB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MathM</a:t>
            </a:r>
            <a:r>
              <a:rPr lang="en-GB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BSS and </a:t>
            </a:r>
            <a:r>
              <a:rPr lang="en-GB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Psy</a:t>
            </a:r>
            <a:r>
              <a:rPr lang="en-GB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BSS, F</a:t>
            </a:r>
            <a:r>
              <a:rPr lang="hr-HR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amily</a:t>
            </a:r>
            <a:r>
              <a:rPr lang="hr-H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</a:t>
            </a:r>
            <a:r>
              <a:rPr lang="hr-HR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tudies</a:t>
            </a:r>
            <a:r>
              <a:rPr lang="en-GB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</a:t>
            </a:r>
            <a:r>
              <a:rPr lang="hr-H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Psy</a:t>
            </a:r>
            <a:r>
              <a:rPr lang="en-GB" dirty="0" smtClean="0"/>
              <a:t> </a:t>
            </a:r>
            <a:r>
              <a:rPr lang="hr-HR" dirty="0" smtClean="0"/>
              <a:t>.</a:t>
            </a:r>
          </a:p>
          <a:p>
            <a:r>
              <a:rPr lang="en-GB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Based on the intuitive results</a:t>
            </a:r>
            <a:r>
              <a:rPr lang="hr-H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</a:t>
            </a:r>
            <a:r>
              <a:rPr lang="hr-HR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hr-HR" sz="1200" b="0" i="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we</a:t>
            </a:r>
            <a:r>
              <a:rPr lang="hr-HR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plan ……</a:t>
            </a:r>
          </a:p>
          <a:p>
            <a:r>
              <a:rPr lang="hr-HR" sz="1200" b="0" i="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Also</a:t>
            </a:r>
            <a:r>
              <a:rPr lang="hr-HR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hr-HR" sz="1200" b="0" i="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we</a:t>
            </a:r>
            <a:r>
              <a:rPr lang="hr-HR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hr-HR" sz="1200" b="0" i="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intend</a:t>
            </a:r>
            <a:r>
              <a:rPr lang="hr-HR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to ……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7139EA-E714-4BA6-BB58-FC195428A583}" type="slidenum">
              <a:rPr lang="hr-HR" smtClean="0"/>
              <a:t>9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698022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28E47-15C8-4630-BB78-43707BDF7FA7}" type="datetime1">
              <a:rPr lang="en-GB" smtClean="0"/>
              <a:t>16/10/2021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25th Young Statisticians Meeting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70F3A-0D8F-4487-BD6E-1EE217A9EB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79980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CC4D1-E7EA-491E-9209-296E026F9A24}" type="datetime1">
              <a:rPr lang="en-GB" smtClean="0"/>
              <a:t>16/10/2021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25th Young Statisticians Meeting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70F3A-0D8F-4487-BD6E-1EE217A9EB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53639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B5384-279E-4844-AA5D-92856716C3E1}" type="datetime1">
              <a:rPr lang="en-GB" smtClean="0"/>
              <a:t>16/10/2021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25th Young Statisticians Meeting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70F3A-0D8F-4487-BD6E-1EE217A9EB47}" type="slidenum">
              <a:rPr lang="en-GB" smtClean="0"/>
              <a:t>‹#›</a:t>
            </a:fld>
            <a:endParaRPr lang="en-GB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557143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4A871-B01B-4E30-AD5E-DF042CA79BD6}" type="datetime1">
              <a:rPr lang="en-GB" smtClean="0"/>
              <a:t>16/10/2021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25th Young Statisticians Meeting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70F3A-0D8F-4487-BD6E-1EE217A9EB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97415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10E81-F4F8-451E-9293-6B1961405A11}" type="datetime1">
              <a:rPr lang="en-GB" smtClean="0"/>
              <a:t>16/10/2021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25th Young Statisticians Meeting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70F3A-0D8F-4487-BD6E-1EE217A9EB47}" type="slidenum">
              <a:rPr lang="en-GB" smtClean="0"/>
              <a:t>‹#›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360752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D13F9-54BD-4427-B06F-83A98FBCF027}" type="datetime1">
              <a:rPr lang="en-GB" smtClean="0"/>
              <a:t>16/10/2021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25th Young Statisticians Meeting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70F3A-0D8F-4487-BD6E-1EE217A9EB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07076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832D5-A3CF-4A86-9980-DEE9BED4961C}" type="datetime1">
              <a:rPr lang="en-GB" smtClean="0"/>
              <a:t>16/10/2021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25th Young Statisticians Meeting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70F3A-0D8F-4487-BD6E-1EE217A9EB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06688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FC2B0-BD0E-42D0-ABA4-C5A78790ECAA}" type="datetime1">
              <a:rPr lang="en-GB" smtClean="0"/>
              <a:t>16/10/2021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25th Young Statisticians Meeting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70F3A-0D8F-4487-BD6E-1EE217A9EB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9625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8933A-AA60-4388-ABF3-62C775B5F0F4}" type="datetime1">
              <a:rPr lang="en-GB" smtClean="0"/>
              <a:t>16/10/2021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25th Young Statisticians Meeting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70F3A-0D8F-4487-BD6E-1EE217A9EB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37812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283BB-6BB0-40C9-8C11-58D0D375B3F4}" type="datetime1">
              <a:rPr lang="en-GB" smtClean="0"/>
              <a:t>16/10/2021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25th Young Statisticians Meeting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70F3A-0D8F-4487-BD6E-1EE217A9EB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09911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0EE73-8F88-4033-AB19-0C7C0682E55D}" type="datetime1">
              <a:rPr lang="en-GB" smtClean="0"/>
              <a:t>16/10/2021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25th Young Statisticians Meeting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70F3A-0D8F-4487-BD6E-1EE217A9EB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32844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1CEF2-8166-4B37-9F79-1CE9B7E7CDB6}" type="datetime1">
              <a:rPr lang="en-GB" smtClean="0"/>
              <a:t>16/10/2021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25th Young Statisticians Meeting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70F3A-0D8F-4487-BD6E-1EE217A9EB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40015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11746-F407-436D-9D96-8F162C069392}" type="datetime1">
              <a:rPr lang="en-GB" smtClean="0"/>
              <a:t>16/10/2021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25th Young Statisticians Meeting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70F3A-0D8F-4487-BD6E-1EE217A9EB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02086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DFCE0-50B6-40C5-B8D2-3794E7F10FF3}" type="datetime1">
              <a:rPr lang="en-GB" smtClean="0"/>
              <a:t>16/10/2021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25th Young Statisticians Meeting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70F3A-0D8F-4487-BD6E-1EE217A9EB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10377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B7C1D-F59E-4FDC-9FFA-380083D23878}" type="datetime1">
              <a:rPr lang="en-GB" smtClean="0"/>
              <a:t>16/10/2021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25th Young Statisticians Meeting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70F3A-0D8F-4487-BD6E-1EE217A9EB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81242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0B586-66F0-468A-87B6-5BD65A26D6AC}" type="datetime1">
              <a:rPr lang="en-GB" smtClean="0"/>
              <a:t>16/10/2021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25th Young Statisticians Meeting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70F3A-0D8F-4487-BD6E-1EE217A9EB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2657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DF25C1-9C19-46E2-985E-1461875812A8}" type="datetime1">
              <a:rPr lang="en-GB" smtClean="0"/>
              <a:t>16/10/2021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smtClean="0"/>
              <a:t>25th Young Statisticians Meeting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C2F70F3A-0D8F-4487-BD6E-1EE217A9EB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00978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698" r:id="rId14"/>
    <p:sldLayoutId id="2147483699" r:id="rId15"/>
    <p:sldLayoutId id="2147483700" r:id="rId16"/>
  </p:sldLayoutIdLst>
  <p:hf hd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tructuraltopicmodel.com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tidytextmining.com/topicmodeling.html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GB" sz="3600" dirty="0"/>
              <a:t>Topic Modelling with Latent Dirichlet Allocation Method in Social Sciences – Case Study of Web of Science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201466" y="4455620"/>
            <a:ext cx="4998997" cy="1143000"/>
          </a:xfrm>
        </p:spPr>
        <p:txBody>
          <a:bodyPr vert="horz" lIns="91440" tIns="45720" rIns="91440" bIns="45720" rtlCol="0">
            <a:normAutofit/>
          </a:bodyPr>
          <a:lstStyle/>
          <a:p>
            <a:pPr algn="l"/>
            <a:r>
              <a:rPr lang="hr-HR" sz="1400" b="1" dirty="0"/>
              <a:t>Maja Buhin Pandur, </a:t>
            </a:r>
            <a:r>
              <a:rPr lang="hr-HR" sz="1400" b="1" dirty="0" smtClean="0"/>
              <a:t>Full Prof. Jasminka Dobša, Ph.D.</a:t>
            </a:r>
            <a:endParaRPr lang="en-GB" sz="1400" b="1" dirty="0"/>
          </a:p>
          <a:p>
            <a:pPr algn="l"/>
            <a:r>
              <a:rPr lang="hr-HR" sz="1400" dirty="0"/>
              <a:t>University </a:t>
            </a:r>
            <a:r>
              <a:rPr lang="en-GB" sz="1400" dirty="0" smtClean="0"/>
              <a:t>of </a:t>
            </a:r>
            <a:r>
              <a:rPr lang="hr-HR" sz="1400" dirty="0" smtClean="0"/>
              <a:t>Zagreb</a:t>
            </a:r>
            <a:endParaRPr lang="hr-HR" sz="1400" dirty="0"/>
          </a:p>
          <a:p>
            <a:pPr algn="l"/>
            <a:r>
              <a:rPr lang="en-GB" sz="1400" dirty="0" smtClean="0"/>
              <a:t>Faculty of Organization and Informatics</a:t>
            </a:r>
            <a:r>
              <a:rPr lang="hr-HR" sz="1400" dirty="0" smtClean="0"/>
              <a:t>, </a:t>
            </a:r>
            <a:r>
              <a:rPr lang="hr-HR" sz="1400" dirty="0"/>
              <a:t>Varaždin</a:t>
            </a:r>
          </a:p>
        </p:txBody>
      </p:sp>
      <p:sp>
        <p:nvSpPr>
          <p:cNvPr id="4" name="Podnaslov 2"/>
          <p:cNvSpPr txBox="1">
            <a:spLocks/>
          </p:cNvSpPr>
          <p:nvPr/>
        </p:nvSpPr>
        <p:spPr>
          <a:xfrm>
            <a:off x="6200463" y="4455620"/>
            <a:ext cx="4998997" cy="11430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indent="0" algn="r" defTabSz="4572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indent="0" algn="ctr" defTabSz="4572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indent="0" algn="ctr" defTabSz="4572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 indent="0" algn="ctr" defTabSz="4572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indent="0" algn="ctr" defTabSz="4572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indent="0" algn="ctr" defTabSz="4572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indent="0" algn="ctr" defTabSz="4572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indent="0" algn="ctr" defTabSz="4572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indent="0" algn="ctr" defTabSz="4572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hr-HR" dirty="0"/>
              <a:t>D</a:t>
            </a:r>
            <a:r>
              <a:rPr lang="hr-HR" dirty="0" smtClean="0"/>
              <a:t>r</a:t>
            </a:r>
            <a:r>
              <a:rPr lang="hr-HR" dirty="0"/>
              <a:t>. </a:t>
            </a:r>
            <a:r>
              <a:rPr lang="en-US" dirty="0"/>
              <a:t>Luka </a:t>
            </a:r>
            <a:r>
              <a:rPr lang="en-US" dirty="0" smtClean="0"/>
              <a:t>Kronegger</a:t>
            </a:r>
            <a:r>
              <a:rPr lang="hr-HR" dirty="0" smtClean="0"/>
              <a:t>, Assistant Professor</a:t>
            </a:r>
            <a:endParaRPr lang="en-GB" dirty="0"/>
          </a:p>
          <a:p>
            <a:pPr algn="l"/>
            <a:r>
              <a:rPr lang="en-US" b="0" dirty="0"/>
              <a:t>University of Ljubljana</a:t>
            </a:r>
            <a:endParaRPr lang="en-GB" b="0" dirty="0"/>
          </a:p>
          <a:p>
            <a:pPr algn="l"/>
            <a:r>
              <a:rPr lang="en-US" b="0" dirty="0"/>
              <a:t>Faculty of Social Sciences</a:t>
            </a:r>
            <a:endParaRPr lang="en-GB" b="0" dirty="0"/>
          </a:p>
        </p:txBody>
      </p:sp>
      <p:sp>
        <p:nvSpPr>
          <p:cNvPr id="5" name="TekstniOkvir 4"/>
          <p:cNvSpPr txBox="1"/>
          <p:nvPr/>
        </p:nvSpPr>
        <p:spPr>
          <a:xfrm>
            <a:off x="4355869" y="5729128"/>
            <a:ext cx="2526363" cy="51373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85000" lnSpcReduction="20000"/>
          </a:bodyPr>
          <a:lstStyle>
            <a:lvl1pPr indent="0" defTabSz="4572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indent="0" algn="ctr" defTabSz="4572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indent="0" algn="ctr" defTabSz="4572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 indent="0" algn="ctr" defTabSz="4572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indent="0" algn="ctr" defTabSz="4572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indent="0" algn="ctr" defTabSz="4572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indent="0" algn="ctr" defTabSz="4572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indent="0" algn="ctr" defTabSz="4572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indent="0" algn="ctr" defTabSz="4572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ctr"/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25th Young Statisticians Meeting</a:t>
            </a:r>
          </a:p>
          <a:p>
            <a:pPr algn="ctr"/>
            <a:r>
              <a:rPr lang="hr-HR" dirty="0" smtClean="0">
                <a:solidFill>
                  <a:schemeClr val="accent1">
                    <a:lumMod val="75000"/>
                  </a:schemeClr>
                </a:solidFill>
              </a:rPr>
              <a:t>October</a:t>
            </a:r>
            <a:r>
              <a:rPr lang="hr-HR" dirty="0">
                <a:solidFill>
                  <a:schemeClr val="accent1">
                    <a:lumMod val="75000"/>
                  </a:schemeClr>
                </a:solidFill>
              </a:rPr>
              <a:t>, 2021</a:t>
            </a:r>
            <a:endParaRPr lang="en-GB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67963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References</a:t>
            </a:r>
            <a:endParaRPr lang="en-GB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677334" y="1380221"/>
            <a:ext cx="10058400" cy="4372186"/>
          </a:xfrm>
        </p:spPr>
        <p:txBody>
          <a:bodyPr>
            <a:normAutofit lnSpcReduction="10000"/>
          </a:bodyPr>
          <a:lstStyle/>
          <a:p>
            <a:pPr lvl="0" eaLnBrk="0" fontAlgn="base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Courier New" panose="02070309020205020404" pitchFamily="49" charset="0"/>
              <a:buChar char="o"/>
            </a:pPr>
            <a:r>
              <a:rPr lang="en-US" altLang="en-US" sz="1000" dirty="0" err="1" smtClean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Bischof</a:t>
            </a:r>
            <a:r>
              <a:rPr lang="en-US" altLang="en-US" sz="10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, J., </a:t>
            </a:r>
            <a:r>
              <a:rPr lang="en-US" altLang="en-US" sz="1000" dirty="0" err="1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Airoldi</a:t>
            </a:r>
            <a:r>
              <a:rPr lang="en-US" altLang="en-US" sz="10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, E. (2012). Summarizing Topical Content with Word Frequency and Exclusivity. </a:t>
            </a:r>
            <a:r>
              <a:rPr lang="en-US" altLang="en-US" sz="1000" i="1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Proceedings of the 29th International Conference on Machine Learning, ICML ’12</a:t>
            </a:r>
            <a:r>
              <a:rPr lang="en-US" altLang="en-US" sz="10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(pp. 201–208). New York: J. Langford, J. </a:t>
            </a:r>
            <a:r>
              <a:rPr lang="en-US" altLang="en-US" sz="1000" dirty="0" err="1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Pineau</a:t>
            </a:r>
            <a:r>
              <a:rPr lang="en-US" altLang="en-US" sz="10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(eds</a:t>
            </a:r>
            <a:r>
              <a:rPr lang="en-US" altLang="en-US" sz="1000" dirty="0" smtClean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.).</a:t>
            </a:r>
            <a:endParaRPr lang="hr-HR" altLang="en-US" sz="1000" dirty="0" smtClean="0">
              <a:solidFill>
                <a:schemeClr val="tx1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lvl="0" eaLnBrk="0" fontAlgn="base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Courier New" panose="02070309020205020404" pitchFamily="49" charset="0"/>
              <a:buChar char="o"/>
            </a:pPr>
            <a:r>
              <a:rPr lang="en-US" altLang="en-US" sz="1000" dirty="0" err="1" smtClean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Blei</a:t>
            </a:r>
            <a:r>
              <a:rPr lang="en-US" altLang="en-US" sz="10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, D. M., Ng, A. Y., Jordan, M. I. (2003). Latent Dirichlet Allocation. </a:t>
            </a:r>
            <a:r>
              <a:rPr lang="en-US" altLang="en-US" sz="1000" i="1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Journal of Machine Learning Research 3</a:t>
            </a:r>
            <a:r>
              <a:rPr lang="en-US" altLang="en-US" sz="10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, pp. 993-1022</a:t>
            </a:r>
            <a:r>
              <a:rPr lang="en-US" altLang="en-US" sz="1000" dirty="0" smtClean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endParaRPr lang="hr-HR" altLang="en-US" sz="1000" dirty="0" smtClean="0">
              <a:solidFill>
                <a:schemeClr val="tx1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lvl="0" eaLnBrk="0" fontAlgn="base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Courier New" panose="02070309020205020404" pitchFamily="49" charset="0"/>
              <a:buChar char="o"/>
            </a:pPr>
            <a:r>
              <a:rPr lang="en-US" altLang="en-US" sz="1000" dirty="0" smtClean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Chuang</a:t>
            </a:r>
            <a:r>
              <a:rPr lang="en-US" altLang="en-US" sz="10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, J., </a:t>
            </a:r>
            <a:r>
              <a:rPr lang="en-US" altLang="en-US" sz="1000" dirty="0" err="1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Ramage</a:t>
            </a:r>
            <a:r>
              <a:rPr lang="en-US" altLang="en-US" sz="10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, D., Manning, C., </a:t>
            </a:r>
            <a:r>
              <a:rPr lang="en-US" altLang="en-US" sz="1000" dirty="0" err="1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Heer</a:t>
            </a:r>
            <a:r>
              <a:rPr lang="en-US" altLang="en-US" sz="10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, J. (2012). Interpretation and trust: designing model-driven visualizations for text analysis. </a:t>
            </a:r>
            <a:r>
              <a:rPr lang="en-US" altLang="en-US" sz="1000" i="1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SIGCHI Conference on Human Factors in Computing Systems</a:t>
            </a:r>
            <a:r>
              <a:rPr lang="en-US" altLang="en-US" sz="10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, (pp. 443-452). Austin, Texas, USA</a:t>
            </a:r>
            <a:r>
              <a:rPr lang="en-US" altLang="en-US" sz="1000" dirty="0" smtClean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endParaRPr lang="hr-HR" altLang="en-US" sz="1000" dirty="0" smtClean="0">
              <a:solidFill>
                <a:schemeClr val="tx1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lvl="0" eaLnBrk="0" fontAlgn="base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Courier New" panose="02070309020205020404" pitchFamily="49" charset="0"/>
              <a:buChar char="o"/>
            </a:pPr>
            <a:r>
              <a:rPr lang="en-US" altLang="en-US" sz="1000" dirty="0" smtClean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Dietz</a:t>
            </a:r>
            <a:r>
              <a:rPr lang="en-US" altLang="en-US" sz="10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, L., Bickel, S., </a:t>
            </a:r>
            <a:r>
              <a:rPr lang="en-US" altLang="en-US" sz="1000" dirty="0" err="1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Scheffer</a:t>
            </a:r>
            <a:r>
              <a:rPr lang="en-US" altLang="en-US" sz="10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, T. (2007). Unsupervised prediction of citation influences. </a:t>
            </a:r>
            <a:r>
              <a:rPr lang="en-US" altLang="en-US" sz="1000" i="1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24th international conference on Machine learning</a:t>
            </a:r>
            <a:r>
              <a:rPr lang="en-US" altLang="en-US" sz="10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(pp. 233-240). </a:t>
            </a:r>
            <a:r>
              <a:rPr lang="en-US" altLang="en-US" sz="1000" dirty="0" err="1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Corvalis</a:t>
            </a:r>
            <a:r>
              <a:rPr lang="en-US" altLang="en-US" sz="10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, Oregon, USA: Association for Computing Machinery, New York, United States</a:t>
            </a:r>
            <a:r>
              <a:rPr lang="en-US" altLang="en-US" sz="1000" dirty="0" smtClean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endParaRPr lang="hr-HR" altLang="en-US" sz="1000" dirty="0" smtClean="0">
              <a:solidFill>
                <a:schemeClr val="tx1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lvl="0" eaLnBrk="0" fontAlgn="base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Courier New" panose="02070309020205020404" pitchFamily="49" charset="0"/>
              <a:buChar char="o"/>
            </a:pPr>
            <a:r>
              <a:rPr lang="en-US" altLang="en-US" sz="1000" dirty="0" err="1" smtClean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Gerrish</a:t>
            </a:r>
            <a:r>
              <a:rPr lang="en-US" altLang="en-US" sz="10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, S., </a:t>
            </a:r>
            <a:r>
              <a:rPr lang="en-US" altLang="en-US" sz="1000" dirty="0" err="1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Blei</a:t>
            </a:r>
            <a:r>
              <a:rPr lang="en-US" altLang="en-US" sz="10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, D. (2010). A Language-based Approach to Measuring Scholarly Impact. </a:t>
            </a:r>
            <a:r>
              <a:rPr lang="en-US" altLang="en-US" sz="1000" i="1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27th International Conference on Machine Learning</a:t>
            </a:r>
            <a:r>
              <a:rPr lang="en-US" altLang="en-US" sz="10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, (pp. 375-382). Haifa, Israel</a:t>
            </a:r>
            <a:r>
              <a:rPr lang="en-US" altLang="en-US" sz="1000" dirty="0" smtClean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r>
              <a:rPr lang="hr-HR" altLang="en-US" sz="1000" dirty="0" smtClean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</a:p>
          <a:p>
            <a:pPr lvl="0" eaLnBrk="0" fontAlgn="base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Courier New" panose="02070309020205020404" pitchFamily="49" charset="0"/>
              <a:buChar char="o"/>
            </a:pPr>
            <a:r>
              <a:rPr lang="en-US" altLang="en-US" sz="1000" dirty="0" smtClean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Griffiths</a:t>
            </a:r>
            <a:r>
              <a:rPr lang="en-US" altLang="en-US" sz="10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, T., </a:t>
            </a:r>
            <a:r>
              <a:rPr lang="en-US" altLang="en-US" sz="1000" dirty="0" err="1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Steyvers</a:t>
            </a:r>
            <a:r>
              <a:rPr lang="en-US" altLang="en-US" sz="10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, M. (2004). Finding scientific topics. </a:t>
            </a:r>
            <a:r>
              <a:rPr lang="en-US" altLang="en-US" sz="1000" i="1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Proceedings of the National Academy of Sciences, 101</a:t>
            </a:r>
            <a:r>
              <a:rPr lang="en-US" altLang="en-US" sz="10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, pp. 5228-5235</a:t>
            </a:r>
            <a:r>
              <a:rPr lang="en-US" altLang="en-US" sz="1000" dirty="0" smtClean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r>
              <a:rPr lang="hr-HR" altLang="en-US" sz="1000" dirty="0" smtClean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</a:p>
          <a:p>
            <a:pPr lvl="0" eaLnBrk="0" fontAlgn="base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Courier New" panose="02070309020205020404" pitchFamily="49" charset="0"/>
              <a:buChar char="o"/>
            </a:pPr>
            <a:r>
              <a:rPr lang="en-US" altLang="en-US" sz="1000" dirty="0" smtClean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Hall</a:t>
            </a:r>
            <a:r>
              <a:rPr lang="en-US" altLang="en-US" sz="10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, D., </a:t>
            </a:r>
            <a:r>
              <a:rPr lang="en-US" altLang="en-US" sz="1000" dirty="0" err="1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Jurafsky</a:t>
            </a:r>
            <a:r>
              <a:rPr lang="en-US" altLang="en-US" sz="10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, D., Manning, C. D. (2008). Studying the History of Ideas Using Topic Models. </a:t>
            </a:r>
            <a:r>
              <a:rPr lang="en-US" altLang="en-US" sz="1000" i="1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Conference on Empirical Methods in Natural Language Processing</a:t>
            </a:r>
            <a:r>
              <a:rPr lang="en-US" altLang="en-US" sz="10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, (</a:t>
            </a:r>
            <a:r>
              <a:rPr lang="en-US" altLang="en-US" sz="1000" dirty="0" smtClean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pp. 363–371).</a:t>
            </a:r>
            <a:r>
              <a:rPr lang="hr-HR" altLang="en-US" sz="1000" dirty="0" smtClean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</a:p>
          <a:p>
            <a:pPr lvl="0" eaLnBrk="0" fontAlgn="base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Courier New" panose="02070309020205020404" pitchFamily="49" charset="0"/>
              <a:buChar char="o"/>
            </a:pPr>
            <a:r>
              <a:rPr lang="en-US" altLang="en-US" sz="1000" dirty="0" err="1" smtClean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Mimno</a:t>
            </a:r>
            <a:r>
              <a:rPr lang="en-US" altLang="en-US" sz="10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, D., Wallach, H. M., Talley, E., </a:t>
            </a:r>
            <a:r>
              <a:rPr lang="en-US" altLang="en-US" sz="1000" dirty="0" err="1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Leenders</a:t>
            </a:r>
            <a:r>
              <a:rPr lang="en-US" altLang="en-US" sz="10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, M., McCallum, A. (2011). Optimizing semantic coherence in topic models. </a:t>
            </a:r>
            <a:r>
              <a:rPr lang="en-US" altLang="en-US" sz="1000" i="1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Conference on Empirical Methods in Natural Language Processing (EMNLP ’11)</a:t>
            </a:r>
            <a:r>
              <a:rPr lang="en-US" altLang="en-US" sz="10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(pp. 262-272). USA: Association for Computational Linguistics</a:t>
            </a:r>
            <a:r>
              <a:rPr lang="en-US" altLang="en-US" sz="1000" dirty="0" smtClean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r>
              <a:rPr lang="hr-HR" altLang="en-US" sz="1000" dirty="0" smtClean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</a:p>
          <a:p>
            <a:pPr lvl="0" eaLnBrk="0" fontAlgn="base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Courier New" panose="02070309020205020404" pitchFamily="49" charset="0"/>
              <a:buChar char="o"/>
            </a:pPr>
            <a:r>
              <a:rPr lang="en-US" altLang="en-US" sz="1000" dirty="0" err="1" smtClean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Nanni</a:t>
            </a:r>
            <a:r>
              <a:rPr lang="en-US" altLang="en-US" sz="10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, F., Dietz, L., </a:t>
            </a:r>
            <a:r>
              <a:rPr lang="en-US" altLang="en-US" sz="1000" dirty="0" err="1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Ponzetto</a:t>
            </a:r>
            <a:r>
              <a:rPr lang="en-US" altLang="en-US" sz="10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, S. P. (2018). Toward a computational history of universities: Evaluating text mining methods for interdisciplinarity detection from PhD dissertation abstracts. </a:t>
            </a:r>
            <a:r>
              <a:rPr lang="en-US" altLang="en-US" sz="1000" i="1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Digital Scholarship in the Humanities, Volume 33, Issue 3</a:t>
            </a:r>
            <a:r>
              <a:rPr lang="en-US" altLang="en-US" sz="10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, pp. 612–620</a:t>
            </a:r>
            <a:r>
              <a:rPr lang="en-US" altLang="en-US" sz="1000" dirty="0" smtClean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r>
              <a:rPr lang="hr-HR" altLang="en-US" sz="1000" dirty="0" smtClean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</a:p>
          <a:p>
            <a:pPr lvl="0" eaLnBrk="0" fontAlgn="base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Courier New" panose="02070309020205020404" pitchFamily="49" charset="0"/>
              <a:buChar char="o"/>
            </a:pPr>
            <a:r>
              <a:rPr lang="en-US" altLang="en-US" sz="1000" dirty="0" smtClean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Nichols</a:t>
            </a:r>
            <a:r>
              <a:rPr lang="en-US" altLang="en-US" sz="10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, L. G. (2014). A topic model approach to measuring interdisciplinarity at the National Science Foundation. </a:t>
            </a:r>
            <a:r>
              <a:rPr lang="en-US" altLang="en-US" sz="1000" i="1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Scientometrics 100(3)</a:t>
            </a:r>
            <a:r>
              <a:rPr lang="en-US" altLang="en-US" sz="10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, pp. 741-754</a:t>
            </a:r>
            <a:r>
              <a:rPr lang="en-US" altLang="en-US" sz="1000" dirty="0" smtClean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r>
              <a:rPr lang="hr-HR" altLang="en-US" sz="1000" dirty="0" smtClean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</a:p>
          <a:p>
            <a:pPr lvl="0" eaLnBrk="0" fontAlgn="base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Courier New" panose="02070309020205020404" pitchFamily="49" charset="0"/>
              <a:buChar char="o"/>
            </a:pPr>
            <a:r>
              <a:rPr lang="en-US" altLang="en-US" sz="1000" dirty="0" err="1" smtClean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Ramage</a:t>
            </a:r>
            <a:r>
              <a:rPr lang="en-US" altLang="en-US" sz="1000" dirty="0" smtClean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altLang="en-US" sz="10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D., Manning C. D., </a:t>
            </a:r>
            <a:r>
              <a:rPr lang="en-US" altLang="en-US" sz="1000" dirty="0" err="1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Dumais</a:t>
            </a:r>
            <a:r>
              <a:rPr lang="en-US" altLang="en-US" sz="10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S. (2011). Partially labelled topic models for interpretable text mining. </a:t>
            </a:r>
            <a:r>
              <a:rPr lang="en-US" altLang="en-US" sz="1000" i="1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17th ACM SIGKDD international conference on Knowledge </a:t>
            </a:r>
            <a:r>
              <a:rPr lang="en-US" altLang="en-US" sz="1000" i="1" dirty="0" smtClean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discovery </a:t>
            </a:r>
            <a:r>
              <a:rPr lang="en-US" altLang="en-US" sz="1000" i="1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and data mining</a:t>
            </a:r>
            <a:r>
              <a:rPr lang="en-US" altLang="en-US" sz="10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(pp. 457-465). San Diego California USA: Association for Computing Machinery New York NY United States</a:t>
            </a:r>
            <a:r>
              <a:rPr lang="en-US" altLang="en-US" sz="1000" dirty="0" smtClean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r>
              <a:rPr lang="hr-HR" altLang="en-US" sz="1000" dirty="0" smtClean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</a:p>
          <a:p>
            <a:pPr lvl="0" eaLnBrk="0" fontAlgn="base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Courier New" panose="02070309020205020404" pitchFamily="49" charset="0"/>
              <a:buChar char="o"/>
            </a:pPr>
            <a:r>
              <a:rPr lang="en-US" altLang="en-US" sz="1000" dirty="0" err="1" smtClean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Repko</a:t>
            </a:r>
            <a:r>
              <a:rPr lang="en-US" altLang="en-US" sz="10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, A. F. (2008). </a:t>
            </a:r>
            <a:r>
              <a:rPr lang="en-US" altLang="en-US" sz="1000" i="1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Interdisciplinary Research: Process and Theory.</a:t>
            </a:r>
            <a:r>
              <a:rPr lang="en-US" altLang="en-US" sz="10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California: Sage: Thousand Oaks</a:t>
            </a:r>
            <a:r>
              <a:rPr lang="en-US" altLang="en-US" sz="1000" dirty="0" smtClean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r>
              <a:rPr lang="hr-HR" altLang="en-US" sz="1000" dirty="0" smtClean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</a:p>
          <a:p>
            <a:pPr lvl="0" eaLnBrk="0" fontAlgn="base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Courier New" panose="02070309020205020404" pitchFamily="49" charset="0"/>
              <a:buChar char="o"/>
            </a:pPr>
            <a:r>
              <a:rPr lang="en-US" altLang="en-US" sz="1000" dirty="0" smtClean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Roberts</a:t>
            </a:r>
            <a:r>
              <a:rPr lang="en-US" altLang="en-US" sz="10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, M. E., Stewart, B. M., </a:t>
            </a:r>
            <a:r>
              <a:rPr lang="en-US" altLang="en-US" sz="1000" dirty="0" err="1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Tingley</a:t>
            </a:r>
            <a:r>
              <a:rPr lang="en-US" altLang="en-US" sz="10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, D. (August 2020). </a:t>
            </a:r>
            <a:r>
              <a:rPr lang="en-US" altLang="en-US" sz="1000" i="1" dirty="0" err="1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stm</a:t>
            </a:r>
            <a:r>
              <a:rPr lang="en-US" altLang="en-US" sz="1000" i="1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: R Package for Structural Topic Models.</a:t>
            </a:r>
            <a:r>
              <a:rPr lang="en-US" altLang="en-US" sz="10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Retrieved from The Comprehensive R Archive Network: </a:t>
            </a:r>
            <a:r>
              <a:rPr lang="en-US" altLang="en-US" sz="10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hlinkClick r:id="rId3"/>
              </a:rPr>
              <a:t>http://www.structuraltopicmodel.com</a:t>
            </a:r>
            <a:r>
              <a:rPr lang="en-US" altLang="en-US" sz="1000" dirty="0" smtClean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hlinkClick r:id="rId3"/>
              </a:rPr>
              <a:t>/</a:t>
            </a:r>
            <a:r>
              <a:rPr lang="hr-HR" altLang="en-US" sz="1000" dirty="0" smtClean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 </a:t>
            </a:r>
          </a:p>
          <a:p>
            <a:pPr lvl="0" eaLnBrk="0" fontAlgn="base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Courier New" panose="02070309020205020404" pitchFamily="49" charset="0"/>
              <a:buChar char="o"/>
            </a:pPr>
            <a:r>
              <a:rPr lang="en-US" altLang="en-US" sz="1000" dirty="0" err="1" smtClean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Silge</a:t>
            </a:r>
            <a:r>
              <a:rPr lang="en-US" altLang="en-US" sz="10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, J., Robinson, D. (August 2020). </a:t>
            </a:r>
            <a:r>
              <a:rPr lang="en-US" altLang="en-US" sz="1000" i="1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Text Mining with R.</a:t>
            </a:r>
            <a:r>
              <a:rPr lang="en-US" altLang="en-US" sz="10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Retrieved from </a:t>
            </a:r>
            <a:r>
              <a:rPr lang="en-US" altLang="en-US" sz="10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hlinkClick r:id="rId4"/>
              </a:rPr>
              <a:t>https://</a:t>
            </a:r>
            <a:r>
              <a:rPr lang="en-US" altLang="en-US" sz="1000" dirty="0" smtClean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hlinkClick r:id="rId4"/>
              </a:rPr>
              <a:t>www.tidytextmining.com/topicmodeling.html</a:t>
            </a:r>
            <a:r>
              <a:rPr lang="hr-HR" altLang="en-US" sz="1000" dirty="0" smtClean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</a:p>
          <a:p>
            <a:pPr lvl="0" eaLnBrk="0" fontAlgn="base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Courier New" panose="02070309020205020404" pitchFamily="49" charset="0"/>
              <a:buChar char="o"/>
            </a:pPr>
            <a:r>
              <a:rPr lang="en-US" altLang="en-US" sz="1000" dirty="0" err="1" smtClean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Taddy</a:t>
            </a:r>
            <a:r>
              <a:rPr lang="en-US" altLang="en-US" sz="10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, M. A. (2012). On Estimation and Selection for Topic Models. </a:t>
            </a:r>
            <a:r>
              <a:rPr lang="en-US" altLang="en-US" sz="1000" i="1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The 15th International Conference on Artificial Intelligence and Statistics.</a:t>
            </a:r>
            <a:r>
              <a:rPr lang="en-US" altLang="en-US" sz="10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, (pp. 1184-1193).</a:t>
            </a:r>
            <a:endParaRPr lang="en-GB" altLang="en-US" sz="10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70F3A-0D8F-4487-BD6E-1EE217A9EB47}" type="slidenum">
              <a:rPr lang="en-GB" smtClean="0"/>
              <a:t>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25th Young Statisticians Meeting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7906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endParaRPr lang="en-GB" sz="5400" dirty="0" smtClean="0">
              <a:solidFill>
                <a:schemeClr val="tx2"/>
              </a:solidFill>
            </a:endParaRPr>
          </a:p>
          <a:p>
            <a:pPr marL="0" indent="0" algn="ctr">
              <a:buNone/>
            </a:pPr>
            <a:r>
              <a:rPr lang="en-GB" sz="5400" dirty="0" smtClean="0">
                <a:solidFill>
                  <a:schemeClr val="tx2"/>
                </a:solidFill>
              </a:rPr>
              <a:t>Thank You </a:t>
            </a:r>
          </a:p>
          <a:p>
            <a:pPr marL="0" indent="0" algn="ctr">
              <a:buNone/>
            </a:pPr>
            <a:r>
              <a:rPr lang="en-GB" sz="4000" dirty="0" smtClean="0">
                <a:solidFill>
                  <a:schemeClr val="tx2"/>
                </a:solidFill>
              </a:rPr>
              <a:t>For Your Attention</a:t>
            </a:r>
            <a:endParaRPr lang="en-GB" sz="4000" dirty="0">
              <a:solidFill>
                <a:schemeClr val="tx2"/>
              </a:solidFill>
            </a:endParaRPr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70F3A-0D8F-4487-BD6E-1EE217A9EB47}" type="slidenum">
              <a:rPr lang="en-GB" smtClean="0"/>
              <a:t>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25th Young Statisticians Meeting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2151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Content</a:t>
            </a:r>
            <a:endParaRPr lang="en-GB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677334" y="1603637"/>
            <a:ext cx="8596668" cy="3880773"/>
          </a:xfrm>
        </p:spPr>
        <p:txBody>
          <a:bodyPr>
            <a:normAutofit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en-GB" dirty="0" smtClean="0"/>
              <a:t> Introduction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GB" dirty="0" smtClean="0"/>
              <a:t> Methods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GB" dirty="0" smtClean="0"/>
              <a:t>Latent Dirichlet Allocation topic modelling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GB" dirty="0" smtClean="0"/>
              <a:t>Measures for model evaluation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GB" dirty="0" smtClean="0"/>
              <a:t> Experimental Results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GB" dirty="0" smtClean="0"/>
              <a:t>Dataset and </a:t>
            </a:r>
            <a:r>
              <a:rPr lang="en-GB" dirty="0" err="1" smtClean="0"/>
              <a:t>preprocessing</a:t>
            </a:r>
            <a:endParaRPr lang="en-GB" dirty="0" smtClean="0"/>
          </a:p>
          <a:p>
            <a:pPr lvl="1">
              <a:buFont typeface="Courier New" panose="02070309020205020404" pitchFamily="49" charset="0"/>
              <a:buChar char="o"/>
            </a:pPr>
            <a:r>
              <a:rPr lang="en-GB" dirty="0" smtClean="0"/>
              <a:t>Data analysis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GB" dirty="0" smtClean="0"/>
              <a:t>Results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GB" dirty="0" smtClean="0"/>
              <a:t> Conclusion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GB" dirty="0" smtClean="0"/>
              <a:t> References</a:t>
            </a:r>
            <a:endParaRPr lang="en-GB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70F3A-0D8F-4487-BD6E-1EE217A9EB47}" type="slidenum">
              <a:rPr lang="en-GB" smtClean="0"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25th Young Statisticians Meeting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9862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Introduction</a:t>
            </a:r>
            <a:endParaRPr lang="en-GB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677334" y="1471661"/>
            <a:ext cx="8176722" cy="4333840"/>
          </a:xfrm>
        </p:spPr>
        <p:txBody>
          <a:bodyPr>
            <a:normAutofit lnSpcReduction="10000"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en-GB" dirty="0" smtClean="0"/>
              <a:t>Interdisciplinary research is defined as “a process of answering a question, solving a problem or addressing a topic that is too broad or complex to be dealt with adequately by a single discipline and draws on the disciplines with the goal of integrating their insights to construct a more comprehensive understanding” (</a:t>
            </a:r>
            <a:r>
              <a:rPr lang="en-GB" dirty="0" err="1" smtClean="0"/>
              <a:t>Repko</a:t>
            </a:r>
            <a:r>
              <a:rPr lang="en-GB" dirty="0" smtClean="0"/>
              <a:t>, 2008)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GB" dirty="0" smtClean="0"/>
              <a:t>In scientometrics, research interdisciplinarity is quantified by examining the network of citations and measuring the percentage of citations outside the main discipline of the citing paper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GB" dirty="0" smtClean="0"/>
              <a:t>Topic modelling is the process of identifying topics in a set of documents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GB" dirty="0" smtClean="0"/>
              <a:t>One of the techniques used for topics modelling is Latent Dirichlet Allocation (LDA)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GB" b="1" dirty="0" smtClean="0"/>
              <a:t>Goal</a:t>
            </a:r>
            <a:r>
              <a:rPr lang="en-GB" dirty="0" smtClean="0"/>
              <a:t>: investigate whether LDA topic modelling could represent a valid alternative for researcher’s interest in identifying interdisciplinary fields directly from the textual content of papers titles, abstracts, or keywords </a:t>
            </a:r>
          </a:p>
          <a:p>
            <a:pPr>
              <a:buFont typeface="Courier New" panose="02070309020205020404" pitchFamily="49" charset="0"/>
              <a:buChar char="o"/>
            </a:pPr>
            <a:endParaRPr lang="en-GB" dirty="0" smtClean="0"/>
          </a:p>
          <a:p>
            <a:pPr>
              <a:buFont typeface="Courier New" panose="02070309020205020404" pitchFamily="49" charset="0"/>
              <a:buChar char="o"/>
            </a:pPr>
            <a:endParaRPr lang="en-GB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70F3A-0D8F-4487-BD6E-1EE217A9EB47}" type="slidenum">
              <a:rPr lang="en-GB" smtClean="0"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25th Young Statisticians Meeting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7964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Methods</a:t>
            </a:r>
            <a:endParaRPr lang="en-GB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606828" y="1421784"/>
            <a:ext cx="4354639" cy="4619577"/>
          </a:xfrm>
        </p:spPr>
        <p:txBody>
          <a:bodyPr/>
          <a:lstStyle/>
          <a:p>
            <a:pPr algn="just">
              <a:buFont typeface="Courier New" panose="02070309020205020404" pitchFamily="49" charset="0"/>
              <a:buChar char="o"/>
            </a:pPr>
            <a:r>
              <a:rPr lang="hr-HR" dirty="0"/>
              <a:t>Latent Dirichlet Allocation (LDA) </a:t>
            </a:r>
            <a:r>
              <a:rPr lang="en-US" dirty="0"/>
              <a:t>is a generative, probabilistic hierarchical Bayesian model that induces topics from a document collection </a:t>
            </a:r>
            <a:r>
              <a:rPr lang="hr-HR" dirty="0"/>
              <a:t>(Blei et al., 2003; Blei, 2012)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en-US" dirty="0"/>
              <a:t>Documents are represented as random mixtures over latent topics</a:t>
            </a:r>
            <a:endParaRPr lang="hr-HR" dirty="0"/>
          </a:p>
          <a:p>
            <a:pPr algn="just">
              <a:buFont typeface="Courier New" panose="02070309020205020404" pitchFamily="49" charset="0"/>
              <a:buChar char="o"/>
            </a:pPr>
            <a:r>
              <a:rPr lang="en-US" dirty="0"/>
              <a:t>Each word in the documents is selected (allocated) from one of the topics</a:t>
            </a:r>
            <a:endParaRPr lang="hr-HR" dirty="0"/>
          </a:p>
          <a:p>
            <a:pPr algn="just">
              <a:buFont typeface="Courier New" panose="02070309020205020404" pitchFamily="49" charset="0"/>
              <a:buChar char="o"/>
            </a:pPr>
            <a:r>
              <a:rPr lang="en-US" dirty="0"/>
              <a:t>Topics are represented by a distribution over words</a:t>
            </a:r>
            <a:endParaRPr lang="hr-HR" dirty="0"/>
          </a:p>
          <a:p>
            <a:pPr>
              <a:buFont typeface="Courier New" panose="02070309020205020404" pitchFamily="49" charset="0"/>
              <a:buChar char="o"/>
            </a:pPr>
            <a:endParaRPr lang="hr-HR" dirty="0"/>
          </a:p>
          <a:p>
            <a:pPr>
              <a:buFont typeface="Courier New" panose="02070309020205020404" pitchFamily="49" charset="0"/>
              <a:buChar char="o"/>
            </a:pPr>
            <a:endParaRPr lang="hr-HR" dirty="0" smtClean="0"/>
          </a:p>
          <a:p>
            <a:pPr>
              <a:buFont typeface="Courier New" panose="02070309020205020404" pitchFamily="49" charset="0"/>
              <a:buChar char="o"/>
            </a:pPr>
            <a:endParaRPr lang="hr-HR" dirty="0"/>
          </a:p>
          <a:p>
            <a:pPr>
              <a:buFont typeface="Courier New" panose="02070309020205020404" pitchFamily="49" charset="0"/>
              <a:buChar char="o"/>
            </a:pPr>
            <a:endParaRPr lang="hr-HR" dirty="0" smtClean="0"/>
          </a:p>
          <a:p>
            <a:pPr>
              <a:buFont typeface="Courier New" panose="02070309020205020404" pitchFamily="49" charset="0"/>
              <a:buChar char="o"/>
            </a:pPr>
            <a:endParaRPr lang="hr-HR" dirty="0"/>
          </a:p>
          <a:p>
            <a:pPr>
              <a:buFont typeface="Courier New" panose="02070309020205020404" pitchFamily="49" charset="0"/>
              <a:buChar char="o"/>
            </a:pPr>
            <a:endParaRPr lang="hr-HR" dirty="0" smtClean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70F3A-0D8F-4487-BD6E-1EE217A9EB47}" type="slidenum">
              <a:rPr lang="en-GB" smtClean="0"/>
              <a:t>4</a:t>
            </a:fld>
            <a:endParaRPr lang="en-GB"/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457200" y="443547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457200" y="536575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25th Young Statisticians Meeting</a:t>
            </a:r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66505" y="815950"/>
            <a:ext cx="6439265" cy="52254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2988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Experimental Results</a:t>
            </a:r>
            <a:br>
              <a:rPr lang="en-GB" dirty="0" smtClean="0"/>
            </a:br>
            <a:r>
              <a:rPr lang="en-GB" sz="3000" dirty="0" smtClean="0"/>
              <a:t>Dataset and </a:t>
            </a:r>
            <a:r>
              <a:rPr lang="en-GB" sz="3000" dirty="0" err="1" smtClean="0"/>
              <a:t>Preprocessing</a:t>
            </a:r>
            <a:endParaRPr lang="en-GB" sz="30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789702" y="1797107"/>
            <a:ext cx="8798244" cy="4463626"/>
          </a:xfrm>
        </p:spPr>
        <p:txBody>
          <a:bodyPr>
            <a:normAutofit lnSpcReduction="10000"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en-GB" dirty="0" smtClean="0"/>
              <a:t>Dataset contains 3,664 articles from Web of Science (WoS) Core Collection in Social Science research area (25 categories) from 1999 to 2019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GB" dirty="0" smtClean="0"/>
              <a:t>Articles contain phrase </a:t>
            </a:r>
            <a:r>
              <a:rPr lang="en-GB" i="1" dirty="0" smtClean="0"/>
              <a:t>social network* </a:t>
            </a:r>
            <a:r>
              <a:rPr lang="en-GB" dirty="0" smtClean="0"/>
              <a:t>for the purpose of narrowing of the monitored set of data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GB" dirty="0" smtClean="0"/>
              <a:t>Every article is represented by its text in the title, abstract and keywords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GB" dirty="0" smtClean="0"/>
              <a:t>The collection is </a:t>
            </a:r>
            <a:r>
              <a:rPr lang="en-GB" dirty="0" err="1" smtClean="0"/>
              <a:t>preprocessed</a:t>
            </a:r>
            <a:r>
              <a:rPr lang="en-GB" dirty="0" smtClean="0"/>
              <a:t> by removing English </a:t>
            </a:r>
            <a:r>
              <a:rPr lang="en-GB" dirty="0" err="1" smtClean="0"/>
              <a:t>stopwords</a:t>
            </a:r>
            <a:r>
              <a:rPr lang="en-GB" dirty="0" smtClean="0"/>
              <a:t> and numbers,  and removing high frequently words: </a:t>
            </a:r>
            <a:r>
              <a:rPr lang="en-GB" i="1" dirty="0" smtClean="0"/>
              <a:t>social</a:t>
            </a:r>
            <a:r>
              <a:rPr lang="en-GB" dirty="0" smtClean="0"/>
              <a:t>, </a:t>
            </a:r>
            <a:r>
              <a:rPr lang="en-GB" i="1" dirty="0" smtClean="0"/>
              <a:t>network</a:t>
            </a:r>
            <a:r>
              <a:rPr lang="en-GB" dirty="0" smtClean="0"/>
              <a:t>, </a:t>
            </a:r>
            <a:r>
              <a:rPr lang="en-GB" i="1" dirty="0" smtClean="0"/>
              <a:t>study</a:t>
            </a:r>
            <a:r>
              <a:rPr lang="en-GB" dirty="0" smtClean="0"/>
              <a:t>, </a:t>
            </a:r>
            <a:r>
              <a:rPr lang="en-GB" i="1" dirty="0" smtClean="0"/>
              <a:t>analysis</a:t>
            </a:r>
            <a:r>
              <a:rPr lang="en-GB" dirty="0" smtClean="0"/>
              <a:t>, </a:t>
            </a:r>
            <a:r>
              <a:rPr lang="en-GB" i="1" dirty="0" smtClean="0"/>
              <a:t>model</a:t>
            </a:r>
            <a:r>
              <a:rPr lang="en-GB" dirty="0" smtClean="0"/>
              <a:t> and </a:t>
            </a:r>
            <a:r>
              <a:rPr lang="en-GB" i="1" dirty="0" smtClean="0"/>
              <a:t>datum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GB" dirty="0" smtClean="0"/>
              <a:t>It is performed a lemmatisation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GB" dirty="0" smtClean="0"/>
              <a:t>It is created term-document matrix using </a:t>
            </a:r>
            <a:r>
              <a:rPr lang="en-GB" i="1" dirty="0" err="1" smtClean="0"/>
              <a:t>tf-idf</a:t>
            </a:r>
            <a:r>
              <a:rPr lang="en-GB" dirty="0" smtClean="0"/>
              <a:t> weighting scheme</a:t>
            </a:r>
          </a:p>
          <a:p>
            <a:pPr lvl="0">
              <a:buFont typeface="Courier New" panose="02070309020205020404" pitchFamily="49" charset="0"/>
              <a:buChar char="o"/>
            </a:pPr>
            <a:r>
              <a:rPr lang="en-GB" dirty="0" smtClean="0"/>
              <a:t>The collection is represented by a bag of words model using terms that appear in at least 2 documents from the corpus (3,663 documents)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GB" dirty="0" smtClean="0"/>
              <a:t>The final number of index terms – 9,096</a:t>
            </a:r>
          </a:p>
          <a:p>
            <a:pPr lvl="0">
              <a:buFont typeface="Courier New" panose="02070309020205020404" pitchFamily="49" charset="0"/>
              <a:buChar char="o"/>
            </a:pPr>
            <a:endParaRPr lang="en-GB" dirty="0" smtClean="0"/>
          </a:p>
          <a:p>
            <a:pPr>
              <a:buFont typeface="Courier New" panose="02070309020205020404" pitchFamily="49" charset="0"/>
              <a:buChar char="o"/>
            </a:pPr>
            <a:endParaRPr lang="en-GB" dirty="0" smtClean="0"/>
          </a:p>
          <a:p>
            <a:pPr>
              <a:buFont typeface="Courier New" panose="02070309020205020404" pitchFamily="49" charset="0"/>
              <a:buChar char="o"/>
            </a:pPr>
            <a:endParaRPr lang="en-GB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>
          <a:xfrm>
            <a:off x="8590663" y="6041362"/>
            <a:ext cx="683339" cy="365125"/>
          </a:xfrm>
        </p:spPr>
        <p:txBody>
          <a:bodyPr/>
          <a:lstStyle/>
          <a:p>
            <a:fld id="{C2F70F3A-0D8F-4487-BD6E-1EE217A9EB47}" type="slidenum">
              <a:rPr lang="en-GB" smtClean="0"/>
              <a:t>5</a:t>
            </a:fld>
            <a:endParaRPr lang="en-GB" dirty="0"/>
          </a:p>
        </p:txBody>
      </p:sp>
      <p:sp>
        <p:nvSpPr>
          <p:cNvPr id="6" name="Zaobljeni pravokutnik 5"/>
          <p:cNvSpPr/>
          <p:nvPr/>
        </p:nvSpPr>
        <p:spPr>
          <a:xfrm>
            <a:off x="9051732" y="431430"/>
            <a:ext cx="1481328" cy="35661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Collect Data</a:t>
            </a:r>
            <a:endParaRPr lang="en-GB" dirty="0"/>
          </a:p>
        </p:txBody>
      </p:sp>
      <p:sp>
        <p:nvSpPr>
          <p:cNvPr id="7" name="Zaobljeni pravokutnik 6"/>
          <p:cNvSpPr/>
          <p:nvPr/>
        </p:nvSpPr>
        <p:spPr>
          <a:xfrm>
            <a:off x="9353484" y="724038"/>
            <a:ext cx="1179576" cy="103327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8" name="Slika 7" descr="Web of Science now available at MU – Library News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606" t="8036" r="9823" b="12500"/>
          <a:stretch/>
        </p:blipFill>
        <p:spPr bwMode="auto">
          <a:xfrm>
            <a:off x="9535983" y="850593"/>
            <a:ext cx="814578" cy="78016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9" name="Savijena strelica 8"/>
          <p:cNvSpPr/>
          <p:nvPr/>
        </p:nvSpPr>
        <p:spPr>
          <a:xfrm rot="5400000">
            <a:off x="10514772" y="1087286"/>
            <a:ext cx="1033272" cy="996696"/>
          </a:xfrm>
          <a:prstGeom prst="ben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Zaobljeni pravokutnik 9"/>
          <p:cNvSpPr/>
          <p:nvPr/>
        </p:nvSpPr>
        <p:spPr>
          <a:xfrm>
            <a:off x="10548300" y="2147454"/>
            <a:ext cx="1481328" cy="35661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/>
              <a:t>Prepare Data</a:t>
            </a:r>
            <a:endParaRPr lang="en-GB" sz="1600" dirty="0"/>
          </a:p>
        </p:txBody>
      </p:sp>
      <p:sp>
        <p:nvSpPr>
          <p:cNvPr id="12" name="Zaobljeni pravokutnik 11"/>
          <p:cNvSpPr/>
          <p:nvPr/>
        </p:nvSpPr>
        <p:spPr>
          <a:xfrm>
            <a:off x="10850052" y="2481626"/>
            <a:ext cx="1179576" cy="103327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13" name="Slika 12" descr="Data Preparation Vector Images, Stock Photos &amp; Vectors | Shutterstock"/>
          <p:cNvPicPr/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420" t="16364" r="18011" b="38164"/>
          <a:stretch/>
        </p:blipFill>
        <p:spPr bwMode="auto">
          <a:xfrm>
            <a:off x="10963526" y="2590819"/>
            <a:ext cx="952627" cy="808256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4" name="Savijena strelica 13"/>
          <p:cNvSpPr/>
          <p:nvPr/>
        </p:nvSpPr>
        <p:spPr>
          <a:xfrm rot="10800000" flipH="1">
            <a:off x="11163996" y="3514898"/>
            <a:ext cx="1033272" cy="996696"/>
          </a:xfrm>
          <a:prstGeom prst="ben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25th Young Statisticians Meeting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32852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Experimental Results</a:t>
            </a:r>
            <a:r>
              <a:rPr lang="hr-HR" dirty="0"/>
              <a:t/>
            </a:r>
            <a:br>
              <a:rPr lang="hr-HR" dirty="0"/>
            </a:br>
            <a:r>
              <a:rPr lang="hr-HR" sz="3000" dirty="0"/>
              <a:t>Data </a:t>
            </a:r>
            <a:r>
              <a:rPr lang="hr-HR" sz="3000" dirty="0" err="1"/>
              <a:t>analysis</a:t>
            </a:r>
            <a:endParaRPr lang="en-GB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2935224" y="2138426"/>
            <a:ext cx="6632726" cy="3942334"/>
          </a:xfrm>
        </p:spPr>
        <p:txBody>
          <a:bodyPr>
            <a:normAutofit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en-GB" dirty="0" smtClean="0"/>
              <a:t>Create Document Term Feature from corpus and applied LDA (specified 2 to 100 target topics)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GB" dirty="0" smtClean="0"/>
              <a:t>Approaches from LDA:</a:t>
            </a:r>
          </a:p>
          <a:p>
            <a:pPr marL="630238" lvl="1" indent="-182563">
              <a:buFont typeface="Courier New" panose="02070309020205020404" pitchFamily="49" charset="0"/>
              <a:buChar char="o"/>
            </a:pPr>
            <a:r>
              <a:rPr lang="en-GB" dirty="0" smtClean="0"/>
              <a:t>how words are associated with topics</a:t>
            </a:r>
          </a:p>
          <a:p>
            <a:pPr marL="630238" lvl="1" indent="-182563"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en-GB" dirty="0" smtClean="0"/>
              <a:t>to examine documents that are estimated to be highly related to each topic</a:t>
            </a:r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70F3A-0D8F-4487-BD6E-1EE217A9EB47}" type="slidenum">
              <a:rPr lang="en-GB" smtClean="0"/>
              <a:t>6</a:t>
            </a:fld>
            <a:endParaRPr lang="en-GB"/>
          </a:p>
        </p:txBody>
      </p:sp>
      <p:sp>
        <p:nvSpPr>
          <p:cNvPr id="8" name="Strelica udesno 7"/>
          <p:cNvSpPr/>
          <p:nvPr/>
        </p:nvSpPr>
        <p:spPr>
          <a:xfrm>
            <a:off x="0" y="2304288"/>
            <a:ext cx="777240" cy="539496"/>
          </a:xfrm>
          <a:prstGeom prst="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Zaobljeni pravokutnik 8"/>
          <p:cNvSpPr/>
          <p:nvPr/>
        </p:nvSpPr>
        <p:spPr>
          <a:xfrm>
            <a:off x="484632" y="1781811"/>
            <a:ext cx="1426055" cy="35661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err="1" smtClean="0"/>
              <a:t>Train</a:t>
            </a:r>
            <a:r>
              <a:rPr lang="hr-HR" dirty="0" smtClean="0"/>
              <a:t> Model</a:t>
            </a:r>
            <a:endParaRPr lang="en-GB" dirty="0"/>
          </a:p>
        </p:txBody>
      </p:sp>
      <p:sp>
        <p:nvSpPr>
          <p:cNvPr id="10" name="Zaobljeni pravokutnik 9"/>
          <p:cNvSpPr/>
          <p:nvPr/>
        </p:nvSpPr>
        <p:spPr>
          <a:xfrm>
            <a:off x="786384" y="2087965"/>
            <a:ext cx="1135562" cy="103327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1" name="Slika 10" descr="Machine Learning Icons - Download Free Vector Icons | Noun Project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7923" y="2119969"/>
            <a:ext cx="901554" cy="969264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Strelica udesno 11"/>
          <p:cNvSpPr/>
          <p:nvPr/>
        </p:nvSpPr>
        <p:spPr>
          <a:xfrm>
            <a:off x="1931016" y="2334853"/>
            <a:ext cx="784752" cy="539496"/>
          </a:xfrm>
          <a:prstGeom prst="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25th Young Statisticians Meeting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3071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Experimental Results</a:t>
            </a:r>
            <a:r>
              <a:rPr lang="hr-HR" dirty="0"/>
              <a:t/>
            </a:r>
            <a:br>
              <a:rPr lang="hr-HR" dirty="0"/>
            </a:br>
            <a:r>
              <a:rPr lang="hr-HR" sz="3000" dirty="0" err="1" smtClean="0"/>
              <a:t>Results</a:t>
            </a:r>
            <a:endParaRPr lang="en-GB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70F3A-0D8F-4487-BD6E-1EE217A9EB47}" type="slidenum">
              <a:rPr lang="en-GB" smtClean="0"/>
              <a:t>7</a:t>
            </a:fld>
            <a:endParaRPr lang="en-GB"/>
          </a:p>
        </p:txBody>
      </p:sp>
      <p:sp>
        <p:nvSpPr>
          <p:cNvPr id="7" name="Strelica udesno 6"/>
          <p:cNvSpPr/>
          <p:nvPr/>
        </p:nvSpPr>
        <p:spPr>
          <a:xfrm>
            <a:off x="0" y="2304288"/>
            <a:ext cx="832104" cy="539496"/>
          </a:xfrm>
          <a:prstGeom prst="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Zaobljeni pravokutnik 7"/>
          <p:cNvSpPr/>
          <p:nvPr/>
        </p:nvSpPr>
        <p:spPr>
          <a:xfrm>
            <a:off x="530352" y="1764792"/>
            <a:ext cx="1481328" cy="35661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err="1" smtClean="0"/>
              <a:t>Evaluate</a:t>
            </a:r>
            <a:endParaRPr lang="en-GB" dirty="0"/>
          </a:p>
        </p:txBody>
      </p:sp>
      <p:sp>
        <p:nvSpPr>
          <p:cNvPr id="9" name="Zaobljeni pravokutnik 8"/>
          <p:cNvSpPr/>
          <p:nvPr/>
        </p:nvSpPr>
        <p:spPr>
          <a:xfrm>
            <a:off x="832104" y="2057400"/>
            <a:ext cx="1179576" cy="103327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Strelica udesno 10"/>
          <p:cNvSpPr/>
          <p:nvPr/>
        </p:nvSpPr>
        <p:spPr>
          <a:xfrm>
            <a:off x="2011680" y="2304288"/>
            <a:ext cx="832104" cy="539496"/>
          </a:xfrm>
          <a:prstGeom prst="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2" name="Slika 11" descr="Evaluation Icons - Download Free Vector Icons | Noun Project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2340" y="2157984"/>
            <a:ext cx="959104" cy="830072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Slika 12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8133" y="3777384"/>
            <a:ext cx="3971301" cy="2263978"/>
          </a:xfrm>
          <a:prstGeom prst="rect">
            <a:avLst/>
          </a:prstGeom>
        </p:spPr>
      </p:pic>
      <p:pic>
        <p:nvPicPr>
          <p:cNvPr id="14" name="Slika 13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1616" y="3754270"/>
            <a:ext cx="3728258" cy="2469654"/>
          </a:xfrm>
          <a:prstGeom prst="rect">
            <a:avLst/>
          </a:prstGeom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25th Young Statisticians Meeting</a:t>
            </a:r>
            <a:endParaRPr lang="en-GB"/>
          </a:p>
        </p:txBody>
      </p:sp>
      <p:sp>
        <p:nvSpPr>
          <p:cNvPr id="5" name="Rectangle 4"/>
          <p:cNvSpPr/>
          <p:nvPr/>
        </p:nvSpPr>
        <p:spPr>
          <a:xfrm>
            <a:off x="2447859" y="1527103"/>
            <a:ext cx="7127895" cy="214712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630238" lvl="1" indent="-182563" defTabSz="457200">
              <a:spcBef>
                <a:spcPts val="1000"/>
              </a:spcBef>
              <a:buClr>
                <a:schemeClr val="accent1"/>
              </a:buClr>
              <a:buSzPct val="80000"/>
              <a:buFont typeface="Courier New" panose="02070309020205020404" pitchFamily="49" charset="0"/>
              <a:buChar char="o"/>
            </a:pPr>
            <a:r>
              <a:rPr lang="en-GB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model evaluation – semantic coherence, likelihood for held-out datasets, residuals and lower bound</a:t>
            </a:r>
          </a:p>
          <a:p>
            <a:pPr marL="630238" lvl="1" indent="-182563" defTabSz="457200">
              <a:spcBef>
                <a:spcPts val="1000"/>
              </a:spcBef>
              <a:buClr>
                <a:schemeClr val="accent1"/>
              </a:buClr>
              <a:buSzPct val="80000"/>
              <a:buFont typeface="Courier New" panose="02070309020205020404" pitchFamily="49" charset="0"/>
              <a:buChar char="o"/>
            </a:pP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The similarity between topics obtained by LDA and</a:t>
            </a:r>
            <a:r>
              <a:rPr lang="hr-HR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WoS categories is measured as cosine similarity</a:t>
            </a:r>
            <a:r>
              <a:rPr lang="hr-HR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between the vectors of the word probability</a:t>
            </a:r>
            <a:r>
              <a:rPr lang="hr-HR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distribution of topics and centroids for certain WoS</a:t>
            </a:r>
            <a:r>
              <a:rPr lang="hr-HR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category </a:t>
            </a:r>
            <a:endParaRPr lang="hr-HR"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630238" lvl="1" indent="-182563" defTabSz="457200">
              <a:spcBef>
                <a:spcPts val="1000"/>
              </a:spcBef>
              <a:buClr>
                <a:schemeClr val="accent1"/>
              </a:buClr>
              <a:buSzPct val="80000"/>
              <a:buFont typeface="Courier New" panose="02070309020205020404" pitchFamily="49" charset="0"/>
              <a:buChar char="o"/>
            </a:pP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The values of the cosine of angle are between</a:t>
            </a:r>
            <a:r>
              <a:rPr lang="hr-HR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0 and 1 </a:t>
            </a:r>
            <a:endParaRPr lang="hr-HR"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630238" lvl="1" indent="-182563" defTabSz="457200">
              <a:spcBef>
                <a:spcPts val="1000"/>
              </a:spcBef>
              <a:buClr>
                <a:schemeClr val="accent1"/>
              </a:buClr>
              <a:buSzPct val="80000"/>
              <a:buFont typeface="Courier New" panose="02070309020205020404" pitchFamily="49" charset="0"/>
              <a:buChar char="o"/>
            </a:pP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Topics</a:t>
            </a:r>
            <a:r>
              <a:rPr lang="hr-HR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from 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topic</a:t>
            </a:r>
            <a:r>
              <a:rPr lang="hr-HR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modelling are similar to the category from WoS if the</a:t>
            </a:r>
            <a:r>
              <a:rPr lang="hr-HR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value of cosine similarity is greater than 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0</a:t>
            </a:r>
            <a:r>
              <a:rPr lang="hr-HR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5 </a:t>
            </a:r>
            <a:endParaRPr lang="en-GB"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7242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Experimental Results</a:t>
            </a:r>
            <a:br>
              <a:rPr lang="en-GB" dirty="0" smtClean="0"/>
            </a:br>
            <a:r>
              <a:rPr lang="en-GB" sz="3000" dirty="0" err="1" smtClean="0"/>
              <a:t>Results</a:t>
            </a:r>
            <a:endParaRPr lang="en-GB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70F3A-0D8F-4487-BD6E-1EE217A9EB47}" type="slidenum">
              <a:rPr lang="en-GB" smtClean="0"/>
              <a:t>8</a:t>
            </a:fld>
            <a:endParaRPr lang="en-GB" dirty="0"/>
          </a:p>
        </p:txBody>
      </p:sp>
      <p:sp>
        <p:nvSpPr>
          <p:cNvPr id="6" name="Strelica udesno 5"/>
          <p:cNvSpPr/>
          <p:nvPr/>
        </p:nvSpPr>
        <p:spPr>
          <a:xfrm>
            <a:off x="0" y="2274394"/>
            <a:ext cx="658367" cy="539496"/>
          </a:xfrm>
          <a:prstGeom prst="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" name="Zaobljeni pravokutnik 6"/>
          <p:cNvSpPr/>
          <p:nvPr/>
        </p:nvSpPr>
        <p:spPr>
          <a:xfrm>
            <a:off x="356616" y="1737360"/>
            <a:ext cx="1481328" cy="35661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/>
              <a:t>Visualization</a:t>
            </a:r>
            <a:endParaRPr lang="en-GB" sz="1600" dirty="0"/>
          </a:p>
        </p:txBody>
      </p:sp>
      <p:sp>
        <p:nvSpPr>
          <p:cNvPr id="8" name="Zaobljeni pravokutnik 7"/>
          <p:cNvSpPr/>
          <p:nvPr/>
        </p:nvSpPr>
        <p:spPr>
          <a:xfrm>
            <a:off x="658367" y="2027506"/>
            <a:ext cx="1179576" cy="103327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Strelica udesno 8"/>
          <p:cNvSpPr/>
          <p:nvPr/>
        </p:nvSpPr>
        <p:spPr>
          <a:xfrm>
            <a:off x="1837943" y="2274394"/>
            <a:ext cx="821881" cy="539496"/>
          </a:xfrm>
          <a:prstGeom prst="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11" name="Slika 10" descr="Visualization Icon of Line style - Available in SVG, PNG, EPS, AI ...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879" y="2153059"/>
            <a:ext cx="864553" cy="787089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Slika 11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6661" y="1494593"/>
            <a:ext cx="6008688" cy="4443983"/>
          </a:xfrm>
          <a:prstGeom prst="rect">
            <a:avLst/>
          </a:prstGeom>
        </p:spPr>
      </p:pic>
      <p:pic>
        <p:nvPicPr>
          <p:cNvPr id="13" name="Slika 12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5349" y="1737360"/>
            <a:ext cx="3166873" cy="4080142"/>
          </a:xfrm>
          <a:prstGeom prst="rect">
            <a:avLst/>
          </a:prstGeom>
        </p:spPr>
      </p:pic>
      <p:sp>
        <p:nvSpPr>
          <p:cNvPr id="10" name="TekstniOkvir 9"/>
          <p:cNvSpPr txBox="1"/>
          <p:nvPr/>
        </p:nvSpPr>
        <p:spPr>
          <a:xfrm>
            <a:off x="8942890" y="5829436"/>
            <a:ext cx="28163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/>
              <a:t>Cosine similarity between topics and selected WoS categories</a:t>
            </a:r>
            <a:endParaRPr lang="en-GB" sz="12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25th Young Statisticians Meeting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17161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Conclusion</a:t>
            </a:r>
            <a:endParaRPr lang="en-GB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2459736" y="1695421"/>
            <a:ext cx="7257842" cy="4505873"/>
          </a:xfrm>
        </p:spPr>
        <p:txBody>
          <a:bodyPr>
            <a:normAutofit fontScale="92500" lnSpcReduction="10000"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en-GB" dirty="0" smtClean="0"/>
              <a:t>The main goal: compare latent topics with categories from WoS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GB" dirty="0" smtClean="0"/>
              <a:t>The research was conducted on the sample of papers from 1999 to 2019 with the phrase </a:t>
            </a:r>
            <a:r>
              <a:rPr lang="en-GB" i="1" dirty="0" smtClean="0"/>
              <a:t>social network* </a:t>
            </a:r>
            <a:r>
              <a:rPr lang="en-GB" dirty="0" smtClean="0"/>
              <a:t>for the purpose of narrowing of the monitored set of data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GB" dirty="0" smtClean="0"/>
              <a:t>Social networks are mainly applied in disciplines of </a:t>
            </a:r>
            <a:r>
              <a:rPr lang="en-GB" i="1" dirty="0" smtClean="0"/>
              <a:t>Business and Economics</a:t>
            </a:r>
            <a:r>
              <a:rPr lang="en-GB" dirty="0" smtClean="0"/>
              <a:t> (BE), </a:t>
            </a:r>
            <a:r>
              <a:rPr lang="en-GB" i="1" dirty="0" smtClean="0"/>
              <a:t>Biomedical Social Sciences</a:t>
            </a:r>
            <a:r>
              <a:rPr lang="en-GB" dirty="0" smtClean="0"/>
              <a:t> (BSS), </a:t>
            </a:r>
            <a:r>
              <a:rPr lang="en-GB" i="1" dirty="0" smtClean="0"/>
              <a:t>Mathematical Methods in Social Sciences</a:t>
            </a:r>
            <a:r>
              <a:rPr lang="en-GB" dirty="0" smtClean="0"/>
              <a:t> (</a:t>
            </a:r>
            <a:r>
              <a:rPr lang="en-GB" dirty="0" err="1" smtClean="0"/>
              <a:t>MathM</a:t>
            </a:r>
            <a:r>
              <a:rPr lang="en-GB" dirty="0" smtClean="0"/>
              <a:t>) and </a:t>
            </a:r>
            <a:r>
              <a:rPr lang="en-GB" i="1" dirty="0" smtClean="0"/>
              <a:t>Psychology</a:t>
            </a:r>
            <a:r>
              <a:rPr lang="en-GB" dirty="0" smtClean="0"/>
              <a:t> (</a:t>
            </a:r>
            <a:r>
              <a:rPr lang="en-GB" dirty="0" err="1" smtClean="0"/>
              <a:t>Psy</a:t>
            </a:r>
            <a:r>
              <a:rPr lang="en-GB" dirty="0" smtClean="0"/>
              <a:t>)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GB" dirty="0" smtClean="0"/>
              <a:t>Based on cosine similarities, we could identify interdisciplinarity between disciplines of </a:t>
            </a:r>
            <a:r>
              <a:rPr lang="en-GB" i="1" dirty="0" smtClean="0"/>
              <a:t>BE</a:t>
            </a:r>
            <a:r>
              <a:rPr lang="en-GB" dirty="0" smtClean="0"/>
              <a:t> and </a:t>
            </a:r>
            <a:r>
              <a:rPr lang="en-GB" i="1" dirty="0" err="1" smtClean="0"/>
              <a:t>MathM</a:t>
            </a:r>
            <a:r>
              <a:rPr lang="en-GB" dirty="0" smtClean="0"/>
              <a:t>, </a:t>
            </a:r>
            <a:r>
              <a:rPr lang="en-GB" i="1" dirty="0" smtClean="0"/>
              <a:t>BSS</a:t>
            </a:r>
            <a:r>
              <a:rPr lang="en-GB" dirty="0" smtClean="0"/>
              <a:t> and </a:t>
            </a:r>
            <a:r>
              <a:rPr lang="en-GB" i="1" dirty="0" err="1" smtClean="0"/>
              <a:t>MathM</a:t>
            </a:r>
            <a:r>
              <a:rPr lang="en-GB" dirty="0" smtClean="0"/>
              <a:t>, </a:t>
            </a:r>
            <a:r>
              <a:rPr lang="en-GB" i="1" dirty="0" smtClean="0"/>
              <a:t>BSS</a:t>
            </a:r>
            <a:r>
              <a:rPr lang="en-GB" dirty="0" smtClean="0"/>
              <a:t> and </a:t>
            </a:r>
            <a:r>
              <a:rPr lang="en-GB" i="1" dirty="0" err="1" smtClean="0"/>
              <a:t>Psy</a:t>
            </a:r>
            <a:r>
              <a:rPr lang="en-GB" dirty="0" smtClean="0"/>
              <a:t>, </a:t>
            </a:r>
            <a:r>
              <a:rPr lang="en-GB" i="1" dirty="0" smtClean="0"/>
              <a:t>BSS</a:t>
            </a:r>
            <a:r>
              <a:rPr lang="en-GB" dirty="0" smtClean="0"/>
              <a:t>, </a:t>
            </a:r>
            <a:r>
              <a:rPr lang="en-GB" i="1" dirty="0" smtClean="0"/>
              <a:t>FS</a:t>
            </a:r>
            <a:r>
              <a:rPr lang="en-GB" dirty="0" smtClean="0"/>
              <a:t>, and </a:t>
            </a:r>
            <a:r>
              <a:rPr lang="en-GB" i="1" dirty="0" err="1" smtClean="0"/>
              <a:t>Psy</a:t>
            </a:r>
            <a:endParaRPr lang="en-GB" i="1" dirty="0" smtClean="0"/>
          </a:p>
          <a:p>
            <a:pPr>
              <a:buFont typeface="Courier New" panose="02070309020205020404" pitchFamily="49" charset="0"/>
              <a:buChar char="o"/>
            </a:pPr>
            <a:r>
              <a:rPr lang="hr-HR" dirty="0" smtClean="0"/>
              <a:t>We plan </a:t>
            </a:r>
            <a:r>
              <a:rPr lang="en-GB" dirty="0" smtClean="0"/>
              <a:t>to extend our research to all papers in WoS in the field of Social Sciences to identify interdisciplinary fields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GB" dirty="0" smtClean="0"/>
              <a:t>I</a:t>
            </a:r>
            <a:r>
              <a:rPr lang="hr-HR" dirty="0" smtClean="0"/>
              <a:t>n future research, we intend to </a:t>
            </a:r>
            <a:r>
              <a:rPr lang="en-GB" dirty="0" smtClean="0"/>
              <a:t>investigate the interdisciplinarity between science disciplines which are hidden or masked and reconsider the existing taxonomy of research areas in Social Sciences and its temporal changes</a:t>
            </a:r>
            <a:endParaRPr lang="en-GB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70F3A-0D8F-4487-BD6E-1EE217A9EB47}" type="slidenum">
              <a:rPr lang="en-GB" smtClean="0"/>
              <a:t>9</a:t>
            </a:fld>
            <a:endParaRPr lang="en-GB" dirty="0"/>
          </a:p>
        </p:txBody>
      </p:sp>
      <p:sp>
        <p:nvSpPr>
          <p:cNvPr id="5" name="Strelica udesno 4"/>
          <p:cNvSpPr/>
          <p:nvPr/>
        </p:nvSpPr>
        <p:spPr>
          <a:xfrm>
            <a:off x="0" y="2276856"/>
            <a:ext cx="1225296" cy="539496"/>
          </a:xfrm>
          <a:prstGeom prst="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" name="Zaobljeni pravokutnik 5"/>
          <p:cNvSpPr/>
          <p:nvPr/>
        </p:nvSpPr>
        <p:spPr>
          <a:xfrm>
            <a:off x="950976" y="1737360"/>
            <a:ext cx="1481328" cy="35661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Future Work</a:t>
            </a:r>
            <a:endParaRPr lang="en-GB" dirty="0"/>
          </a:p>
        </p:txBody>
      </p:sp>
      <p:sp>
        <p:nvSpPr>
          <p:cNvPr id="7" name="Zaobljeni pravokutnik 6"/>
          <p:cNvSpPr/>
          <p:nvPr/>
        </p:nvSpPr>
        <p:spPr>
          <a:xfrm>
            <a:off x="1252728" y="2029968"/>
            <a:ext cx="1179576" cy="103327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10" name="Slika 9" descr="File:Icon-round-Question mark.svg - Wikipedia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0086" y="2175595"/>
            <a:ext cx="784860" cy="742018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25th Young Statisticians Meeting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53620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2789</TotalTime>
  <Words>1906</Words>
  <Application>Microsoft Office PowerPoint</Application>
  <PresentationFormat>Široki zaslon</PresentationFormat>
  <Paragraphs>149</Paragraphs>
  <Slides>11</Slides>
  <Notes>10</Notes>
  <HiddenSlides>0</HiddenSlides>
  <MMClips>0</MMClips>
  <ScaleCrop>false</ScaleCrop>
  <HeadingPairs>
    <vt:vector size="6" baseType="variant">
      <vt:variant>
        <vt:lpstr>Korišteni fontovi</vt:lpstr>
      </vt:variant>
      <vt:variant>
        <vt:i4>6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11</vt:i4>
      </vt:variant>
    </vt:vector>
  </HeadingPairs>
  <TitlesOfParts>
    <vt:vector size="18" baseType="lpstr">
      <vt:lpstr>Arial</vt:lpstr>
      <vt:lpstr>Calibri</vt:lpstr>
      <vt:lpstr>Courier New</vt:lpstr>
      <vt:lpstr>Times New Roman</vt:lpstr>
      <vt:lpstr>Trebuchet MS</vt:lpstr>
      <vt:lpstr>Wingdings 3</vt:lpstr>
      <vt:lpstr>Facet</vt:lpstr>
      <vt:lpstr>Topic Modelling with Latent Dirichlet Allocation Method in Social Sciences – Case Study of Web of Science</vt:lpstr>
      <vt:lpstr>Content</vt:lpstr>
      <vt:lpstr>Introduction</vt:lpstr>
      <vt:lpstr>Methods</vt:lpstr>
      <vt:lpstr>Experimental Results Dataset and Preprocessing</vt:lpstr>
      <vt:lpstr>Experimental Results Data analysis</vt:lpstr>
      <vt:lpstr>Experimental Results Results</vt:lpstr>
      <vt:lpstr>Experimental Results Results</vt:lpstr>
      <vt:lpstr>Conclusion</vt:lpstr>
      <vt:lpstr>References</vt:lpstr>
      <vt:lpstr>PowerPoint prezentacija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Topic modelling of scientific papers</dc:title>
  <dc:creator>Maja Buhin Pandur</dc:creator>
  <cp:lastModifiedBy>Maja Buhin Pandur</cp:lastModifiedBy>
  <cp:revision>100</cp:revision>
  <dcterms:created xsi:type="dcterms:W3CDTF">2020-05-17T03:49:15Z</dcterms:created>
  <dcterms:modified xsi:type="dcterms:W3CDTF">2021-10-16T04:49:17Z</dcterms:modified>
</cp:coreProperties>
</file>