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67" r:id="rId4"/>
    <p:sldId id="266" r:id="rId5"/>
    <p:sldId id="269" r:id="rId6"/>
    <p:sldId id="270" r:id="rId7"/>
    <p:sldId id="257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6A0"/>
    <a:srgbClr val="D7F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DDCB4-0278-4CBA-BE8C-A8CC4946DED5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D2F5-ABFD-4F24-8D85-75A433BCC6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67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939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956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045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158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071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70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695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73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536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526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423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rgbClr val="C3E6A0"/>
            </a:gs>
            <a:gs pos="0">
              <a:srgbClr val="92D050">
                <a:lumMod val="28000"/>
                <a:lumOff val="72000"/>
              </a:srgbClr>
            </a:gs>
            <a:gs pos="100000">
              <a:srgbClr val="92D050">
                <a:lumMod val="86000"/>
                <a:lumOff val="14000"/>
              </a:srgbClr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49B90-6344-4EC5-818A-1262CA03D2B9}" type="datetimeFigureOut">
              <a:rPr lang="hu-HU" smtClean="0"/>
              <a:t>2021.10.15.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2A9B-6992-47FB-98CB-7EE4FEF53D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076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n.webis.de/clef13/pan13-web/author-profiling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539552" y="980728"/>
            <a:ext cx="8064896" cy="2448272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064896" cy="3168351"/>
          </a:xfrm>
        </p:spPr>
        <p:txBody>
          <a:bodyPr>
            <a:normAutofit/>
          </a:bodyPr>
          <a:lstStyle/>
          <a:p>
            <a:r>
              <a:rPr lang="en-GB" b="1" dirty="0"/>
              <a:t>Text Classification with Recurrent Neural Network Based Language Models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584176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Jakab Buda</a:t>
            </a:r>
          </a:p>
          <a:p>
            <a:endParaRPr lang="hu-HU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YSM25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6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Language models</a:t>
            </a:r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artalom helye 7"/>
              <p:cNvSpPr>
                <a:spLocks noGrp="1"/>
              </p:cNvSpPr>
              <p:nvPr>
                <p:ph idx="1"/>
              </p:nvPr>
            </p:nvSpPr>
            <p:spPr>
              <a:xfrm>
                <a:off x="250825" y="1600200"/>
                <a:ext cx="8435975" cy="4997152"/>
              </a:xfrm>
              <a:prstGeom prst="roundRect">
                <a:avLst/>
              </a:prstGeom>
              <a:gradFill flip="none" rotWithShape="1">
                <a:gsLst>
                  <a:gs pos="0">
                    <a:srgbClr val="C3E6A0">
                      <a:lumMod val="43000"/>
                      <a:lumOff val="57000"/>
                    </a:srgbClr>
                  </a:gs>
                  <a:gs pos="50000">
                    <a:srgbClr val="C3E6A0">
                      <a:lumMod val="72000"/>
                      <a:lumOff val="28000"/>
                    </a:srgbClr>
                  </a:gs>
                  <a:gs pos="100000">
                    <a:srgbClr val="C3E6A0">
                      <a:lumMod val="100000"/>
                    </a:srgbClr>
                  </a:gs>
                </a:gsLst>
                <a:lin ang="8100000" scaled="1"/>
                <a:tileRect/>
              </a:gradFill>
              <a:ln w="1016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600" smtClean="0">
                          <a:solidFill>
                            <a:schemeClr val="tx1"/>
                          </a:solidFill>
                          <a:latin typeface="Cambria Math"/>
                        </a:rPr>
                        <m:t>P</m:t>
                      </m:r>
                      <m:r>
                        <a:rPr lang="en-GB" sz="260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</m:sup>
                      </m:sSup>
                      <m:r>
                        <a:rPr lang="en-GB" sz="2600">
                          <a:solidFill>
                            <a:schemeClr val="tx1"/>
                          </a:solidFill>
                          <a:latin typeface="Cambria Math"/>
                        </a:rPr>
                        <m:t>,…,</m:t>
                      </m:r>
                      <m:sSup>
                        <m:sSupPr>
                          <m:ctrlP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</m:sup>
                      </m:sSup>
                      <m:r>
                        <a:rPr lang="en-GB" sz="2600">
                          <a:solidFill>
                            <a:schemeClr val="tx1"/>
                          </a:solidFill>
                          <a:latin typeface="Cambria Math"/>
                        </a:rPr>
                        <m:t>)=</m:t>
                      </m:r>
                      <m:nary>
                        <m:naryPr>
                          <m:chr m:val="∏"/>
                          <m:limLoc m:val="undOvr"/>
                          <m:ctrlPr>
                            <a:rPr lang="en-GB" sz="2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m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P</m:t>
                          </m:r>
                          <m: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&gt;</m:t>
                              </m:r>
                            </m:sup>
                          </m:sSup>
                          <m: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|</m:t>
                          </m:r>
                          <m:sSup>
                            <m:sSupPr>
                              <m:ctrlP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&gt;</m:t>
                              </m:r>
                            </m:sup>
                          </m:sSup>
                          <m: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,…,</m:t>
                          </m:r>
                          <m:sSup>
                            <m:sSupPr>
                              <m:ctrlP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GB" sz="2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&gt;</m:t>
                              </m:r>
                            </m:sup>
                          </m:sSup>
                          <m:r>
                            <a:rPr lang="en-GB" sz="2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6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GB" sz="2800" dirty="0" smtClean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r>
                  <a:rPr lang="en-GB" sz="2800" dirty="0" smtClean="0">
                    <a:solidFill>
                      <a:schemeClr val="tx1"/>
                    </a:solidFill>
                  </a:rPr>
                  <a:t>N-gram language models:</a:t>
                </a:r>
                <a:endParaRPr lang="en-GB" sz="2400" dirty="0" smtClean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400" smtClean="0">
                          <a:solidFill>
                            <a:schemeClr val="tx1"/>
                          </a:solidFill>
                          <a:latin typeface="Cambria Math"/>
                        </a:rPr>
                        <m:t>P</m:t>
                      </m:r>
                      <m:r>
                        <a:rPr lang="en-GB" sz="240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</m:sup>
                      </m:sSup>
                      <m:r>
                        <a:rPr lang="en-GB" sz="2400">
                          <a:solidFill>
                            <a:schemeClr val="tx1"/>
                          </a:solidFill>
                          <a:latin typeface="Cambria Math"/>
                        </a:rPr>
                        <m:t>|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</m:sup>
                      </m:sSup>
                      <m:r>
                        <a:rPr lang="en-GB" sz="2400">
                          <a:solidFill>
                            <a:schemeClr val="tx1"/>
                          </a:solidFill>
                          <a:latin typeface="Cambria Math"/>
                        </a:rPr>
                        <m:t>,…,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</m:sup>
                      </m:sSup>
                      <m:r>
                        <a:rPr lang="en-GB" sz="2400">
                          <a:solidFill>
                            <a:schemeClr val="tx1"/>
                          </a:solidFill>
                          <a:latin typeface="Cambria Math"/>
                        </a:rPr>
                        <m:t>)≈</m:t>
                      </m:r>
                      <m:r>
                        <m:rPr>
                          <m:sty m:val="p"/>
                        </m:rPr>
                        <a:rPr lang="en-GB" sz="2400">
                          <a:solidFill>
                            <a:schemeClr val="tx1"/>
                          </a:solidFill>
                          <a:latin typeface="Cambria Math"/>
                        </a:rPr>
                        <m:t>P</m:t>
                      </m:r>
                      <m:r>
                        <a:rPr lang="en-GB" sz="240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</m:sup>
                      </m:sSup>
                      <m:r>
                        <a:rPr lang="en-GB" sz="2400">
                          <a:solidFill>
                            <a:schemeClr val="tx1"/>
                          </a:solidFill>
                          <a:latin typeface="Cambria Math"/>
                        </a:rPr>
                        <m:t>|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</m:sup>
                      </m:sSup>
                      <m:r>
                        <a:rPr lang="en-GB" sz="2400">
                          <a:solidFill>
                            <a:schemeClr val="tx1"/>
                          </a:solidFill>
                          <a:latin typeface="Cambria Math"/>
                        </a:rPr>
                        <m:t>,…,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</m:sup>
                      </m:sSup>
                      <m:r>
                        <a:rPr lang="en-GB" sz="240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artalom hely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0825" y="1600200"/>
                <a:ext cx="8435975" cy="4997152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01600">
                <a:noFill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39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LSTM language models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8" r="16825"/>
          <a:stretch/>
        </p:blipFill>
        <p:spPr>
          <a:xfrm>
            <a:off x="2627784" y="2057363"/>
            <a:ext cx="3708224" cy="3747901"/>
          </a:xfrm>
        </p:spPr>
      </p:pic>
    </p:spTree>
    <p:extLst>
      <p:ext uri="{BB962C8B-B14F-4D97-AF65-F5344CB8AC3E}">
        <p14:creationId xmlns:p14="http://schemas.microsoft.com/office/powerpoint/2010/main" val="1386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LM based classification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997152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tx1"/>
                </a:solidFill>
              </a:rPr>
              <a:t>Standard </a:t>
            </a:r>
            <a:r>
              <a:rPr lang="hu-HU" dirty="0">
                <a:solidFill>
                  <a:schemeClr val="tx1"/>
                </a:solidFill>
              </a:rPr>
              <a:t>c</a:t>
            </a:r>
            <a:r>
              <a:rPr lang="en-GB" dirty="0" err="1" smtClean="0">
                <a:solidFill>
                  <a:schemeClr val="tx1"/>
                </a:solidFill>
              </a:rPr>
              <a:t>lassifier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architecture: 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i="1" dirty="0" err="1" smtClean="0">
                <a:solidFill>
                  <a:schemeClr val="tx1"/>
                </a:solidFill>
              </a:rPr>
              <a:t>argmax</a:t>
            </a:r>
            <a:r>
              <a:rPr lang="en-GB" i="1" baseline="-25000" dirty="0" err="1" smtClean="0">
                <a:solidFill>
                  <a:schemeClr val="tx1"/>
                </a:solidFill>
              </a:rPr>
              <a:t>y</a:t>
            </a:r>
            <a:r>
              <a:rPr lang="en-GB" i="1" dirty="0" err="1" smtClean="0">
                <a:solidFill>
                  <a:schemeClr val="tx1"/>
                </a:solidFill>
              </a:rPr>
              <a:t>p</a:t>
            </a:r>
            <a:r>
              <a:rPr lang="en-GB" i="1" dirty="0" smtClean="0">
                <a:solidFill>
                  <a:schemeClr val="tx1"/>
                </a:solidFill>
              </a:rPr>
              <a:t>(</a:t>
            </a:r>
            <a:r>
              <a:rPr lang="en-GB" i="1" dirty="0" err="1" smtClean="0">
                <a:solidFill>
                  <a:schemeClr val="tx1"/>
                </a:solidFill>
              </a:rPr>
              <a:t>y|x</a:t>
            </a:r>
            <a:r>
              <a:rPr lang="en-GB" i="1" dirty="0" smtClean="0">
                <a:solidFill>
                  <a:schemeClr val="tx1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1"/>
                </a:solidFill>
              </a:rPr>
              <a:t>vs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Language models based </a:t>
            </a:r>
            <a:r>
              <a:rPr lang="en-GB" dirty="0" smtClean="0">
                <a:solidFill>
                  <a:schemeClr val="tx1"/>
                </a:solidFill>
              </a:rPr>
              <a:t>classifier: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dirty="0" smtClean="0">
                <a:solidFill>
                  <a:schemeClr val="tx1"/>
                </a:solidFill>
              </a:rPr>
              <a:t>a</a:t>
            </a:r>
            <a:r>
              <a:rPr lang="en-GB" i="1" dirty="0" err="1" smtClean="0">
                <a:solidFill>
                  <a:schemeClr val="tx1"/>
                </a:solidFill>
              </a:rPr>
              <a:t>rgmax</a:t>
            </a:r>
            <a:r>
              <a:rPr lang="en-GB" i="1" baseline="-25000" dirty="0" err="1" smtClean="0">
                <a:solidFill>
                  <a:schemeClr val="tx1"/>
                </a:solidFill>
              </a:rPr>
              <a:t>y</a:t>
            </a:r>
            <a:r>
              <a:rPr lang="en-GB" i="1" dirty="0" err="1" smtClean="0">
                <a:solidFill>
                  <a:schemeClr val="tx1"/>
                </a:solidFill>
              </a:rPr>
              <a:t>p</a:t>
            </a:r>
            <a:r>
              <a:rPr lang="en-GB" i="1" dirty="0" smtClean="0">
                <a:solidFill>
                  <a:schemeClr val="tx1"/>
                </a:solidFill>
              </a:rPr>
              <a:t>(</a:t>
            </a:r>
            <a:r>
              <a:rPr lang="en-GB" i="1" dirty="0" err="1" smtClean="0">
                <a:solidFill>
                  <a:schemeClr val="tx1"/>
                </a:solidFill>
              </a:rPr>
              <a:t>x|y</a:t>
            </a:r>
            <a:r>
              <a:rPr lang="en-GB" i="1" dirty="0" smtClean="0">
                <a:solidFill>
                  <a:schemeClr val="tx1"/>
                </a:solidFill>
              </a:rPr>
              <a:t>)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5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en-GB" dirty="0">
                <a:solidFill>
                  <a:schemeClr val="tx1"/>
                </a:solidFill>
              </a:rPr>
              <a:t>Model </a:t>
            </a:r>
            <a:r>
              <a:rPr lang="hu-HU" dirty="0" smtClean="0">
                <a:solidFill>
                  <a:schemeClr val="tx1"/>
                </a:solidFill>
              </a:rPr>
              <a:t>hyperparameters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997152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25 D </a:t>
            </a:r>
            <a:r>
              <a:rPr lang="en-GB" dirty="0" err="1" smtClean="0">
                <a:solidFill>
                  <a:schemeClr val="tx1"/>
                </a:solidFill>
              </a:rPr>
              <a:t>pretrained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GloVe</a:t>
            </a:r>
            <a:r>
              <a:rPr lang="en-GB" dirty="0" smtClean="0">
                <a:solidFill>
                  <a:schemeClr val="tx1"/>
                </a:solidFill>
              </a:rPr>
              <a:t> embeddings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64 D LSTM layer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̴23.000 trainable parameters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Regularization: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recurrent dropout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weight tying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Optimization: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stochastic gradient descent, with decreasing learning rate</a:t>
            </a:r>
          </a:p>
        </p:txBody>
      </p:sp>
    </p:spTree>
    <p:extLst>
      <p:ext uri="{BB962C8B-B14F-4D97-AF65-F5344CB8AC3E}">
        <p14:creationId xmlns:p14="http://schemas.microsoft.com/office/powerpoint/2010/main" val="204111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hu-HU" dirty="0" smtClean="0">
                <a:solidFill>
                  <a:schemeClr val="tx1"/>
                </a:solidFill>
              </a:rPr>
              <a:t>Data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997152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PAN 2013 author profiling task</a:t>
            </a: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2"/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2"/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2"/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2"/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2"/>
            </a:endParaRPr>
          </a:p>
          <a:p>
            <a:pPr marL="0" indent="0">
              <a:buNone/>
            </a:pPr>
            <a:r>
              <a:rPr lang="en-GB" sz="1400" dirty="0" smtClean="0">
                <a:solidFill>
                  <a:schemeClr val="tx1"/>
                </a:solidFill>
                <a:hlinkClick r:id="rId2"/>
              </a:rPr>
              <a:t>https://pan.webis.de/clef13/pan13-web/author-profiling.html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274925"/>
              </p:ext>
            </p:extLst>
          </p:nvPr>
        </p:nvGraphicFramePr>
        <p:xfrm>
          <a:off x="1212304" y="2636914"/>
          <a:ext cx="6456040" cy="2880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208"/>
                <a:gridCol w="1291208"/>
                <a:gridCol w="1291208"/>
                <a:gridCol w="1291208"/>
                <a:gridCol w="1291208"/>
              </a:tblGrid>
              <a:tr h="41147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Class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Train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Dev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Test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Ratio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Females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162321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20844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20846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50%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Males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167867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20838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20839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50%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10s (</a:t>
                      </a:r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13-17)</a:t>
                      </a:r>
                      <a:endParaRPr lang="en-GB" noProof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22029</a:t>
                      </a:r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2811</a:t>
                      </a:r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2811</a:t>
                      </a:r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7%</a:t>
                      </a:r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20s (</a:t>
                      </a:r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23-27)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124589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15631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15633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37%</a:t>
                      </a:r>
                      <a:endParaRPr lang="en-GB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30s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183570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23240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23241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56%</a:t>
                      </a:r>
                      <a:endParaRPr lang="en-GB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Total</a:t>
                      </a:r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330188</a:t>
                      </a:r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41682</a:t>
                      </a:r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41685</a:t>
                      </a:r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99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ekerekített téglalap 9"/>
          <p:cNvSpPr/>
          <p:nvPr/>
        </p:nvSpPr>
        <p:spPr>
          <a:xfrm>
            <a:off x="251520" y="1628800"/>
            <a:ext cx="8496944" cy="4968552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Preliminary results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416186"/>
              </p:ext>
            </p:extLst>
          </p:nvPr>
        </p:nvGraphicFramePr>
        <p:xfrm>
          <a:off x="719572" y="2060848"/>
          <a:ext cx="756084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2820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model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females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males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overall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831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classifier</a:t>
                      </a:r>
                      <a:endParaRPr lang="en-GB" sz="24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88,19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33,14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56,67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831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LM-s</a:t>
                      </a:r>
                      <a:endParaRPr lang="en-GB" sz="24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63,58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43,7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53,63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099486"/>
              </p:ext>
            </p:extLst>
          </p:nvPr>
        </p:nvGraphicFramePr>
        <p:xfrm>
          <a:off x="719572" y="4519384"/>
          <a:ext cx="756084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512168"/>
                <a:gridCol w="1512168"/>
                <a:gridCol w="1512168"/>
              </a:tblGrid>
              <a:tr h="2820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model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noProof="0" dirty="0" smtClean="0">
                          <a:effectLst/>
                        </a:rPr>
                        <a:t>10s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20s</a:t>
                      </a:r>
                      <a:endParaRPr lang="en-GB" sz="24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30s</a:t>
                      </a:r>
                      <a:endParaRPr lang="en-GB" sz="24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overall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831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classifier</a:t>
                      </a:r>
                      <a:endParaRPr lang="en-GB" sz="24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noProof="0" dirty="0" smtClean="0">
                          <a:effectLst/>
                        </a:rPr>
                        <a:t>0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3</a:t>
                      </a:r>
                      <a:r>
                        <a:rPr lang="hu-HU" sz="2400" noProof="0" dirty="0" smtClean="0">
                          <a:effectLst/>
                        </a:rPr>
                        <a:t>5</a:t>
                      </a:r>
                      <a:r>
                        <a:rPr lang="en-GB" sz="2400" noProof="0" dirty="0" smtClean="0">
                          <a:effectLst/>
                        </a:rPr>
                        <a:t>,</a:t>
                      </a:r>
                      <a:r>
                        <a:rPr lang="hu-HU" sz="2400" noProof="0" dirty="0" smtClean="0">
                          <a:effectLst/>
                        </a:rPr>
                        <a:t>79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88,73</a:t>
                      </a:r>
                      <a:endParaRPr lang="en-GB" sz="24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noProof="0" dirty="0" smtClean="0">
                          <a:effectLst/>
                        </a:rPr>
                        <a:t>62,89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831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LM-s</a:t>
                      </a:r>
                      <a:endParaRPr lang="en-GB" sz="24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noProof="0" dirty="0" smtClean="0">
                          <a:effectLst/>
                        </a:rPr>
                        <a:t>4,62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noProof="0" dirty="0" smtClean="0">
                          <a:effectLst/>
                        </a:rPr>
                        <a:t>32,67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hu-HU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</a:t>
                      </a:r>
                      <a:r>
                        <a:rPr lang="hu-HU" sz="24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  <a:endParaRPr lang="en-GB" sz="24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400" noProof="0" dirty="0" smtClean="0">
                          <a:effectLst/>
                        </a:rPr>
                        <a:t>5</a:t>
                      </a:r>
                      <a:r>
                        <a:rPr lang="hu-HU" sz="2400" noProof="0" dirty="0" smtClean="0">
                          <a:effectLst/>
                        </a:rPr>
                        <a:t>6</a:t>
                      </a:r>
                      <a:r>
                        <a:rPr lang="en-GB" sz="2400" noProof="0" dirty="0" smtClean="0">
                          <a:effectLst/>
                        </a:rPr>
                        <a:t>,</a:t>
                      </a:r>
                      <a:r>
                        <a:rPr lang="hu-HU" sz="2400" noProof="0" dirty="0" smtClean="0">
                          <a:effectLst/>
                        </a:rPr>
                        <a:t>49</a:t>
                      </a:r>
                      <a:endParaRPr lang="en-GB" sz="2400" noProof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Szövegdoboz 12"/>
          <p:cNvSpPr txBox="1"/>
          <p:nvPr/>
        </p:nvSpPr>
        <p:spPr>
          <a:xfrm>
            <a:off x="1645044" y="4047455"/>
            <a:ext cx="5872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Accuracy per class and overall for age groups</a:t>
            </a:r>
            <a:endParaRPr lang="en-GB" sz="2400" b="1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1645044" y="1628800"/>
            <a:ext cx="5377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Accuracy per class and overall for gender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2560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Selected literature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13385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GB" sz="1800" dirty="0" err="1" smtClean="0">
                <a:solidFill>
                  <a:schemeClr val="tx1"/>
                </a:solidFill>
              </a:rPr>
              <a:t>Bengio</a:t>
            </a:r>
            <a:r>
              <a:rPr lang="en-GB" sz="1800" dirty="0" smtClean="0">
                <a:solidFill>
                  <a:schemeClr val="tx1"/>
                </a:solidFill>
              </a:rPr>
              <a:t>, </a:t>
            </a:r>
            <a:r>
              <a:rPr lang="en-GB" sz="1800" dirty="0" err="1" smtClean="0">
                <a:solidFill>
                  <a:schemeClr val="tx1"/>
                </a:solidFill>
              </a:rPr>
              <a:t>Yoshua</a:t>
            </a:r>
            <a:r>
              <a:rPr lang="en-GB" sz="1800" dirty="0" smtClean="0">
                <a:solidFill>
                  <a:schemeClr val="tx1"/>
                </a:solidFill>
              </a:rPr>
              <a:t>, </a:t>
            </a:r>
            <a:r>
              <a:rPr lang="en-GB" sz="1800" dirty="0" err="1" smtClean="0">
                <a:solidFill>
                  <a:schemeClr val="tx1"/>
                </a:solidFill>
              </a:rPr>
              <a:t>Réjean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Ducharme</a:t>
            </a:r>
            <a:r>
              <a:rPr lang="en-GB" sz="1800" dirty="0" smtClean="0">
                <a:solidFill>
                  <a:schemeClr val="tx1"/>
                </a:solidFill>
              </a:rPr>
              <a:t>, Pascal Vincent, Christian </a:t>
            </a:r>
            <a:r>
              <a:rPr lang="en-GB" sz="1800" dirty="0" err="1" smtClean="0">
                <a:solidFill>
                  <a:schemeClr val="tx1"/>
                </a:solidFill>
              </a:rPr>
              <a:t>Janvin</a:t>
            </a:r>
            <a:r>
              <a:rPr lang="en-GB" sz="1800" dirty="0" smtClean="0">
                <a:solidFill>
                  <a:schemeClr val="tx1"/>
                </a:solidFill>
              </a:rPr>
              <a:t>. „A Neural Probabilistic Language Model.” Journal of Machine Learning Research (JMLR.org) 3 (3 2003): 1137-1155.</a:t>
            </a:r>
          </a:p>
          <a:p>
            <a:r>
              <a:rPr lang="en-GB" sz="1800" dirty="0" err="1" smtClean="0">
                <a:solidFill>
                  <a:schemeClr val="tx1"/>
                </a:solidFill>
              </a:rPr>
              <a:t>Hochreiter</a:t>
            </a:r>
            <a:r>
              <a:rPr lang="en-GB" sz="1800" dirty="0" smtClean="0">
                <a:solidFill>
                  <a:schemeClr val="tx1"/>
                </a:solidFill>
              </a:rPr>
              <a:t>, Sepp, </a:t>
            </a:r>
            <a:r>
              <a:rPr lang="en-GB" sz="1800" dirty="0" err="1" smtClean="0">
                <a:solidFill>
                  <a:schemeClr val="tx1"/>
                </a:solidFill>
              </a:rPr>
              <a:t>és</a:t>
            </a:r>
            <a:r>
              <a:rPr lang="en-GB" sz="1800" dirty="0" smtClean="0">
                <a:solidFill>
                  <a:schemeClr val="tx1"/>
                </a:solidFill>
              </a:rPr>
              <a:t> Jürgen </a:t>
            </a:r>
            <a:r>
              <a:rPr lang="en-GB" sz="1800" dirty="0" err="1" smtClean="0">
                <a:solidFill>
                  <a:schemeClr val="tx1"/>
                </a:solidFill>
              </a:rPr>
              <a:t>Schmidhuber</a:t>
            </a:r>
            <a:r>
              <a:rPr lang="en-GB" sz="1800" dirty="0" smtClean="0">
                <a:solidFill>
                  <a:schemeClr val="tx1"/>
                </a:solidFill>
              </a:rPr>
              <a:t>. „Long Short-Term Memory.” Neural Computation (MIT Press Journals) 9, 8. </a:t>
            </a:r>
            <a:r>
              <a:rPr lang="en-GB" sz="1800" dirty="0" err="1" smtClean="0">
                <a:solidFill>
                  <a:schemeClr val="tx1"/>
                </a:solidFill>
              </a:rPr>
              <a:t>szám</a:t>
            </a:r>
            <a:r>
              <a:rPr lang="en-GB" sz="1800" dirty="0" smtClean="0">
                <a:solidFill>
                  <a:schemeClr val="tx1"/>
                </a:solidFill>
              </a:rPr>
              <a:t> (11 1997): 1735-1780.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Hinton, Geoffrey E. „Learning distributed representations of concepts.” </a:t>
            </a:r>
            <a:r>
              <a:rPr lang="hu-HU" sz="1800" dirty="0" err="1" smtClean="0">
                <a:solidFill>
                  <a:schemeClr val="tx1"/>
                </a:solidFill>
              </a:rPr>
              <a:t>in</a:t>
            </a:r>
            <a:r>
              <a:rPr lang="hu-HU" sz="1800" dirty="0" smtClean="0">
                <a:solidFill>
                  <a:schemeClr val="tx1"/>
                </a:solidFill>
              </a:rPr>
              <a:t>: </a:t>
            </a:r>
            <a:r>
              <a:rPr lang="en-GB" sz="1800" dirty="0" smtClean="0">
                <a:solidFill>
                  <a:schemeClr val="tx1"/>
                </a:solidFill>
              </a:rPr>
              <a:t>Parallel Distributed Processing: Implications for Psychology and Neurobiology. Amherst, Massachusetts: Clarendon Press/Oxford University Press, 1986. 46-61.</a:t>
            </a:r>
          </a:p>
          <a:p>
            <a:r>
              <a:rPr lang="en-GB" sz="1800" dirty="0" err="1" smtClean="0">
                <a:solidFill>
                  <a:schemeClr val="tx1"/>
                </a:solidFill>
              </a:rPr>
              <a:t>Inan</a:t>
            </a:r>
            <a:r>
              <a:rPr lang="en-GB" sz="1800" dirty="0" smtClean="0">
                <a:solidFill>
                  <a:schemeClr val="tx1"/>
                </a:solidFill>
              </a:rPr>
              <a:t>, </a:t>
            </a:r>
            <a:r>
              <a:rPr lang="en-GB" sz="1800" dirty="0" err="1" smtClean="0">
                <a:solidFill>
                  <a:schemeClr val="tx1"/>
                </a:solidFill>
              </a:rPr>
              <a:t>Hakan</a:t>
            </a:r>
            <a:r>
              <a:rPr lang="en-GB" sz="1800" dirty="0" smtClean="0">
                <a:solidFill>
                  <a:schemeClr val="tx1"/>
                </a:solidFill>
              </a:rPr>
              <a:t>, </a:t>
            </a:r>
            <a:r>
              <a:rPr lang="en-GB" sz="1800" dirty="0" err="1" smtClean="0">
                <a:solidFill>
                  <a:schemeClr val="tx1"/>
                </a:solidFill>
              </a:rPr>
              <a:t>Khashayar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Khosravi</a:t>
            </a:r>
            <a:r>
              <a:rPr lang="en-GB" sz="1800" dirty="0" smtClean="0">
                <a:solidFill>
                  <a:schemeClr val="tx1"/>
                </a:solidFill>
              </a:rPr>
              <a:t>, </a:t>
            </a:r>
            <a:r>
              <a:rPr lang="en-GB" sz="1800" dirty="0" err="1" smtClean="0">
                <a:solidFill>
                  <a:schemeClr val="tx1"/>
                </a:solidFill>
              </a:rPr>
              <a:t>és</a:t>
            </a:r>
            <a:r>
              <a:rPr lang="en-GB" sz="1800" dirty="0" smtClean="0">
                <a:solidFill>
                  <a:schemeClr val="tx1"/>
                </a:solidFill>
              </a:rPr>
              <a:t> Richard </a:t>
            </a:r>
            <a:r>
              <a:rPr lang="en-GB" sz="1800" dirty="0" err="1" smtClean="0">
                <a:solidFill>
                  <a:schemeClr val="tx1"/>
                </a:solidFill>
              </a:rPr>
              <a:t>Socher</a:t>
            </a:r>
            <a:r>
              <a:rPr lang="en-GB" sz="1800" dirty="0" smtClean="0">
                <a:solidFill>
                  <a:schemeClr val="tx1"/>
                </a:solidFill>
              </a:rPr>
              <a:t>. „Tying Word Vectors and Word Classifiers: A Loss Framework for Language Modeling.” </a:t>
            </a: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smtClean="0">
                <a:solidFill>
                  <a:schemeClr val="tx1"/>
                </a:solidFill>
              </a:rPr>
              <a:t>Conference Track</a:t>
            </a:r>
            <a:r>
              <a:rPr lang="hu-HU" sz="1800" dirty="0" smtClean="0">
                <a:solidFill>
                  <a:schemeClr val="tx1"/>
                </a:solidFill>
              </a:rPr>
              <a:t>. </a:t>
            </a:r>
            <a:r>
              <a:rPr lang="en-GB" sz="1800" dirty="0" smtClean="0">
                <a:solidFill>
                  <a:schemeClr val="tx1"/>
                </a:solidFill>
              </a:rPr>
              <a:t>ICLR</a:t>
            </a:r>
            <a:r>
              <a:rPr lang="hu-HU" sz="1800" dirty="0" smtClean="0">
                <a:solidFill>
                  <a:schemeClr val="tx1"/>
                </a:solidFill>
              </a:rPr>
              <a:t>,</a:t>
            </a:r>
            <a:r>
              <a:rPr lang="en-GB" sz="1800" dirty="0" smtClean="0">
                <a:solidFill>
                  <a:schemeClr val="tx1"/>
                </a:solidFill>
              </a:rPr>
              <a:t> 2016.</a:t>
            </a:r>
            <a:endParaRPr lang="hu-HU" sz="1800" dirty="0" smtClean="0">
              <a:solidFill>
                <a:schemeClr val="tx1"/>
              </a:solidFill>
            </a:endParaRPr>
          </a:p>
          <a:p>
            <a:r>
              <a:rPr lang="en-GB" sz="1800" dirty="0" err="1">
                <a:solidFill>
                  <a:schemeClr val="tx1"/>
                </a:solidFill>
              </a:rPr>
              <a:t>Merity</a:t>
            </a:r>
            <a:r>
              <a:rPr lang="en-GB" sz="1800" dirty="0">
                <a:solidFill>
                  <a:schemeClr val="tx1"/>
                </a:solidFill>
              </a:rPr>
              <a:t>, Stephen, </a:t>
            </a:r>
            <a:r>
              <a:rPr lang="en-GB" sz="1800" dirty="0" err="1">
                <a:solidFill>
                  <a:schemeClr val="tx1"/>
                </a:solidFill>
              </a:rPr>
              <a:t>Nitish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Shirish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Keskar</a:t>
            </a:r>
            <a:r>
              <a:rPr lang="en-GB" sz="1800" dirty="0">
                <a:solidFill>
                  <a:schemeClr val="tx1"/>
                </a:solidFill>
              </a:rPr>
              <a:t>, </a:t>
            </a:r>
            <a:r>
              <a:rPr lang="en-GB" sz="1800" dirty="0" err="1">
                <a:solidFill>
                  <a:schemeClr val="tx1"/>
                </a:solidFill>
              </a:rPr>
              <a:t>és</a:t>
            </a:r>
            <a:r>
              <a:rPr lang="en-GB" sz="1800" dirty="0">
                <a:solidFill>
                  <a:schemeClr val="tx1"/>
                </a:solidFill>
              </a:rPr>
              <a:t> Richard </a:t>
            </a:r>
            <a:r>
              <a:rPr lang="en-GB" sz="1800" dirty="0" err="1">
                <a:solidFill>
                  <a:schemeClr val="tx1"/>
                </a:solidFill>
              </a:rPr>
              <a:t>Socher</a:t>
            </a:r>
            <a:r>
              <a:rPr lang="en-GB" sz="1800" dirty="0">
                <a:solidFill>
                  <a:schemeClr val="tx1"/>
                </a:solidFill>
              </a:rPr>
              <a:t>. „Regularizing and optimizing LSTM language models.” </a:t>
            </a:r>
            <a:r>
              <a:rPr lang="en-GB" sz="1800" dirty="0" smtClean="0">
                <a:solidFill>
                  <a:schemeClr val="tx1"/>
                </a:solidFill>
              </a:rPr>
              <a:t>Conference </a:t>
            </a:r>
            <a:r>
              <a:rPr lang="en-GB" sz="1800" dirty="0">
                <a:solidFill>
                  <a:schemeClr val="tx1"/>
                </a:solidFill>
              </a:rPr>
              <a:t>Track Proceedings. </a:t>
            </a:r>
            <a:r>
              <a:rPr lang="en-GB" sz="1800" dirty="0" smtClean="0">
                <a:solidFill>
                  <a:schemeClr val="tx1"/>
                </a:solidFill>
              </a:rPr>
              <a:t>ICLR</a:t>
            </a:r>
            <a:r>
              <a:rPr lang="en-GB" sz="1800" dirty="0">
                <a:solidFill>
                  <a:schemeClr val="tx1"/>
                </a:solidFill>
              </a:rPr>
              <a:t>, 2018.</a:t>
            </a:r>
            <a:endParaRPr lang="en-GB" sz="1800" dirty="0" smtClean="0">
              <a:solidFill>
                <a:schemeClr val="tx1"/>
              </a:solidFill>
            </a:endParaRPr>
          </a:p>
          <a:p>
            <a:r>
              <a:rPr lang="en-GB" sz="1800" dirty="0" err="1" smtClean="0">
                <a:solidFill>
                  <a:schemeClr val="tx1"/>
                </a:solidFill>
              </a:rPr>
              <a:t>Mikolov</a:t>
            </a:r>
            <a:r>
              <a:rPr lang="en-GB" sz="1800" dirty="0" smtClean="0">
                <a:solidFill>
                  <a:schemeClr val="tx1"/>
                </a:solidFill>
              </a:rPr>
              <a:t>, Thomas. „Statistical Language Models Based on Neural Networks.” </a:t>
            </a:r>
            <a:r>
              <a:rPr lang="en-GB" sz="1800" dirty="0" err="1" smtClean="0">
                <a:solidFill>
                  <a:schemeClr val="tx1"/>
                </a:solidFill>
              </a:rPr>
              <a:t>Vysoké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Učení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Technické</a:t>
            </a:r>
            <a:r>
              <a:rPr lang="en-GB" sz="1800" dirty="0" smtClean="0">
                <a:solidFill>
                  <a:schemeClr val="tx1"/>
                </a:solidFill>
              </a:rPr>
              <a:t> v </a:t>
            </a:r>
            <a:r>
              <a:rPr lang="en-GB" sz="1800" dirty="0" err="1" smtClean="0">
                <a:solidFill>
                  <a:schemeClr val="tx1"/>
                </a:solidFill>
              </a:rPr>
              <a:t>Brně</a:t>
            </a:r>
            <a:r>
              <a:rPr lang="en-GB" sz="1800" dirty="0" smtClean="0">
                <a:solidFill>
                  <a:schemeClr val="tx1"/>
                </a:solidFill>
              </a:rPr>
              <a:t>, 2012.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Radford, Alec, Jeffrey Wu, </a:t>
            </a:r>
            <a:r>
              <a:rPr lang="en-GB" sz="1800" dirty="0" err="1" smtClean="0">
                <a:solidFill>
                  <a:schemeClr val="tx1"/>
                </a:solidFill>
              </a:rPr>
              <a:t>Rewon</a:t>
            </a:r>
            <a:r>
              <a:rPr lang="en-GB" sz="1800" dirty="0" smtClean="0">
                <a:solidFill>
                  <a:schemeClr val="tx1"/>
                </a:solidFill>
              </a:rPr>
              <a:t> Child, David Luan, Dario </a:t>
            </a:r>
            <a:r>
              <a:rPr lang="en-GB" sz="1800" dirty="0" err="1" smtClean="0">
                <a:solidFill>
                  <a:schemeClr val="tx1"/>
                </a:solidFill>
              </a:rPr>
              <a:t>Amodei</a:t>
            </a:r>
            <a:r>
              <a:rPr lang="en-GB" sz="1800" dirty="0" smtClean="0">
                <a:solidFill>
                  <a:schemeClr val="tx1"/>
                </a:solidFill>
              </a:rPr>
              <a:t>, Ilya </a:t>
            </a:r>
            <a:r>
              <a:rPr lang="en-GB" sz="1800" dirty="0" err="1" smtClean="0">
                <a:solidFill>
                  <a:schemeClr val="tx1"/>
                </a:solidFill>
              </a:rPr>
              <a:t>Sutskever</a:t>
            </a:r>
            <a:r>
              <a:rPr lang="en-GB" sz="1800" dirty="0" smtClean="0">
                <a:solidFill>
                  <a:schemeClr val="tx1"/>
                </a:solidFill>
              </a:rPr>
              <a:t>. „Language Models are Unsupervised Multitask Learners.” </a:t>
            </a:r>
            <a:r>
              <a:rPr lang="en-GB" sz="1800" dirty="0" err="1" smtClean="0">
                <a:solidFill>
                  <a:schemeClr val="tx1"/>
                </a:solidFill>
              </a:rPr>
              <a:t>OpenAI</a:t>
            </a:r>
            <a:r>
              <a:rPr lang="en-GB" sz="1800" dirty="0" smtClean="0">
                <a:solidFill>
                  <a:schemeClr val="tx1"/>
                </a:solidFill>
              </a:rPr>
              <a:t>, San Francisco, CA, 2019.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9" name="Cím 6"/>
          <p:cNvSpPr txBox="1">
            <a:spLocks/>
          </p:cNvSpPr>
          <p:nvPr/>
        </p:nvSpPr>
        <p:spPr>
          <a:xfrm>
            <a:off x="251520" y="5949280"/>
            <a:ext cx="8435975" cy="720080"/>
          </a:xfrm>
          <a:prstGeom prst="roundRect">
            <a:avLst/>
          </a:prstGeom>
          <a:gradFill flip="none" rotWithShape="1">
            <a:gsLst>
              <a:gs pos="0">
                <a:srgbClr val="C3E6A0">
                  <a:lumMod val="43000"/>
                  <a:lumOff val="57000"/>
                </a:srgbClr>
              </a:gs>
              <a:gs pos="50000">
                <a:srgbClr val="C3E6A0">
                  <a:lumMod val="72000"/>
                  <a:lumOff val="28000"/>
                </a:srgbClr>
              </a:gs>
              <a:gs pos="100000">
                <a:srgbClr val="C3E6A0">
                  <a:lumMod val="100000"/>
                </a:srgbClr>
              </a:gs>
            </a:gsLst>
            <a:lin ang="8100000" scaled="1"/>
            <a:tileRect/>
          </a:gradFill>
          <a:ln w="1016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Thank you for your attention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2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2432</TotalTime>
  <Words>470</Words>
  <Application>Microsoft Office PowerPoint</Application>
  <PresentationFormat>Diavetítés a képernyőre (4:3 oldalarány)</PresentationFormat>
  <Paragraphs>107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Text Classification with Recurrent Neural Network Based Language Models</vt:lpstr>
      <vt:lpstr>Language models</vt:lpstr>
      <vt:lpstr>LSTM language models</vt:lpstr>
      <vt:lpstr>LM based classification</vt:lpstr>
      <vt:lpstr>Model hyperparameters</vt:lpstr>
      <vt:lpstr>Data</vt:lpstr>
      <vt:lpstr>Preliminary results</vt:lpstr>
      <vt:lpstr>Selected literature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bj</dc:creator>
  <cp:lastModifiedBy>bj</cp:lastModifiedBy>
  <cp:revision>45</cp:revision>
  <dcterms:created xsi:type="dcterms:W3CDTF">2021-10-11T22:51:40Z</dcterms:created>
  <dcterms:modified xsi:type="dcterms:W3CDTF">2021-10-15T06:50:56Z</dcterms:modified>
</cp:coreProperties>
</file>