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3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82924" autoAdjust="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-1051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357BF-2A79-4258-B94F-B81A998355E7}" type="datetimeFigureOut">
              <a:rPr lang="hr-HR" smtClean="0"/>
              <a:t>16.10.2021.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139EA-E714-4BA6-BB58-FC195428A5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3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will present to you the research I have done together with my mentors</a:t>
            </a:r>
            <a:r>
              <a:rPr lang="hr-HR" baseline="0" dirty="0" smtClean="0"/>
              <a:t> </a:t>
            </a:r>
            <a:r>
              <a:rPr lang="hr-HR" dirty="0" smtClean="0"/>
              <a:t>Luka</a:t>
            </a:r>
            <a:r>
              <a:rPr lang="hr-HR" baseline="0" dirty="0" smtClean="0"/>
              <a:t> </a:t>
            </a:r>
            <a:r>
              <a:rPr lang="hr-HR" baseline="0" dirty="0" err="1" smtClean="0"/>
              <a:t>and</a:t>
            </a:r>
            <a:r>
              <a:rPr lang="hr-HR" baseline="0" dirty="0" smtClean="0"/>
              <a:t> Jasminka.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0041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916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22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last few years, </a:t>
            </a:r>
            <a:r>
              <a:rPr lang="en-GB" sz="1200" b="0" i="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interdisciplinarity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scientific disciplines has increased. Interdisciplinarity is not only important in the academic world but also in other areas.</a:t>
            </a:r>
          </a:p>
          <a:p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literature, interdisciplinary research………..</a:t>
            </a:r>
            <a:endParaRPr lang="hr-HR" sz="1200" b="0" i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scientometrics ……….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automatic identification of interdisciplinarity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a text has already been attempted with text mining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approaches</a:t>
            </a:r>
            <a:r>
              <a:rPr lang="en-GB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the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LDA) for topic modelling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the presented analysis is to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investigate whether text mining methods, such as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LDA) topic modelling,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represent a valid alternative for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researcher’s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identifying interdisciplinary fields directly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textual content of papers titles, abstracts, or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keywords.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1200" b="0" i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4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modelling is one of the most popular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investigated in the area of Natural Language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Processing. One of the techniques used for topics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modelling is Latent Dirichlet Allocation (LDA). It is an</a:t>
            </a:r>
            <a:b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unsupervised machine learning technique which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creates topics using a collection of documents based on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words or n-grams with similar meaning.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 is a generative, probabilistic hierarchical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Bayesian model that induces topics from a document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 in three steps</a:t>
            </a:r>
            <a:r>
              <a:rPr lang="en-GB" dirty="0" smtClean="0"/>
              <a:t> </a:t>
            </a:r>
            <a:r>
              <a:rPr lang="hr-HR" dirty="0" smtClean="0"/>
              <a:t>: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Each document in the collection is distributed over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that are sampled for that document based on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Dirichlet distribution.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Each word in the document is connected with one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topic based on chosen Dirichlet distribution.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Each topic is signified as a multinomial distribution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words that are assigned to the sampled topic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539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dataset was obtained from the Web of Science (WoS) Core Collection database by searching articles containing phrase </a:t>
            </a:r>
            <a:r>
              <a:rPr lang="en-GB" sz="1200" b="0" i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network* 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WoS Social Science research area in the period from 1999 to 2019. 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of these articles is described with a series of metadata.</a:t>
            </a:r>
            <a:r>
              <a:rPr lang="en-GB" sz="1200" b="0" i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GB" noProof="0" dirty="0" smtClean="0"/>
              <a:t>ext in the title, abstract and keywords 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extracted from each article</a:t>
            </a:r>
            <a:r>
              <a:rPr lang="en-GB" noProof="0" dirty="0" smtClean="0"/>
              <a:t> 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merged to get a dataset of one variable and 3,664 instances.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noProof="0" dirty="0" smtClean="0"/>
              <a:t>Before</a:t>
            </a:r>
            <a:r>
              <a:rPr lang="en-GB" baseline="0" noProof="0" dirty="0" smtClean="0"/>
              <a:t> analysis, </a:t>
            </a:r>
            <a:r>
              <a:rPr lang="hr-HR" baseline="0" noProof="0" dirty="0" smtClean="0"/>
              <a:t>t</a:t>
            </a:r>
            <a:r>
              <a:rPr lang="en-GB" dirty="0" smtClean="0"/>
              <a:t>he </a:t>
            </a:r>
            <a:r>
              <a:rPr lang="en-GB" dirty="0" smtClean="0"/>
              <a:t>collection is </a:t>
            </a:r>
            <a:r>
              <a:rPr lang="en-GB" dirty="0" err="1" smtClean="0"/>
              <a:t>preprocessed</a:t>
            </a:r>
            <a:r>
              <a:rPr lang="en-GB" dirty="0" smtClean="0"/>
              <a:t> </a:t>
            </a:r>
            <a:r>
              <a:rPr lang="hr-HR" dirty="0" smtClean="0"/>
              <a:t>…..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It is created term-document matrix using </a:t>
            </a:r>
            <a:r>
              <a:rPr lang="en-GB" i="1" dirty="0" err="1" smtClean="0"/>
              <a:t>tf-idf</a:t>
            </a:r>
            <a:r>
              <a:rPr lang="en-GB" dirty="0" smtClean="0"/>
              <a:t> weighting scheme</a:t>
            </a:r>
            <a:r>
              <a:rPr lang="hr-HR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reduce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sparsity of matrix, we ejected the index terms</a:t>
            </a:r>
            <a:r>
              <a:rPr lang="en-GB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appearing in only one document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this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corpus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contained 3,663 documents and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9,096 terms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noProof="0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2394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next step, we built the Document Term Feature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corpus and applied the LDA. Before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estimating the LDA,</a:t>
            </a:r>
            <a:r>
              <a:rPr lang="hr-HR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set different values for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topics from 2 to 100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topics are suitable.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LDA has two approaches to explore the topics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are estimated. The first approach is to look at how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words are associated with topics, and the second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approach is to examine documents that are estimated to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highly related to the specific topic.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hr-HR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6863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</a:t>
            </a:r>
            <a:r>
              <a:rPr lang="en-GB" sz="1200" b="0" i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model is </a:t>
            </a:r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evaluated with measures of semantic coherence of the topics, the likelihood for held-out datasets, residuals and lower bound by making some diagnostic plots to understand how the models perform for the different number of topics and to choose a target number of topics.</a:t>
            </a:r>
            <a:r>
              <a:rPr lang="en-GB" noProof="0" dirty="0" smtClean="0"/>
              <a:t> </a:t>
            </a:r>
            <a:br>
              <a:rPr lang="en-GB" noProof="0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diagnostic plots, we could see that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good number of topics would be around 25 since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around that value growth/fall of corresponding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 of evaluation slows down. When we looked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both semantic coherence and exclusivity of terms to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together, we could assume that a good choice of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topics was 23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topics are then compared with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centroids of WoS categories by using cosine similarity.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considered that topics from topic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modelling are similar to the category from WoS if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of cosine similarity is greater than 0.5.</a:t>
            </a:r>
            <a:r>
              <a:rPr lang="en-GB" dirty="0" smtClean="0"/>
              <a:t>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***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 coherence is maximized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terms with the highest probability in a given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frequently co-occur together, and it is a metric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correlates well with the human judgment of topic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quality. If there are a few topics that dominate with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very prevalent terms, then it is necessary to look at both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 coherence and exclusivity.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Exclusivity measures the difference between topics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comparing the similarities of word distribution 𝛽 in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various topics. A topic is exclusive if the top words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 exist among other topics. </a:t>
            </a:r>
            <a:endParaRPr lang="hr-HR" dirty="0" smtClean="0"/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held-out likelihood estimation is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 to cross-validation and helps to estimate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model’s prediction performance.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hr-HR" dirty="0" err="1" smtClean="0"/>
              <a:t>Residuals</a:t>
            </a:r>
            <a:r>
              <a:rPr lang="hr-HR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measures whether there is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overdispersion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variance of the multinomial variance within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 method of generating data.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lower bound is a measure of convergence of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model. Once the bound has a small enough change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iterations, the model is considered converged.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5754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document is strongly associated with a single topic. We can see that the most documents belong</a:t>
            </a:r>
            <a:r>
              <a:rPr lang="en-GB" sz="1200" b="0" i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topic 22.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also see that several topics are focused to health (Topic 17,;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15), communication, internet and social networks (Topic 5; Topic 4), tourism, political themes, or business and economics.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 the table on the right, it is presented</a:t>
            </a:r>
            <a:r>
              <a:rPr lang="en-GB" baseline="0" dirty="0" smtClean="0"/>
              <a:t> the 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osine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similarity between vectors based on word probability distribution from topics and centroids for chosen WoS categories.</a:t>
            </a:r>
          </a:p>
          <a:p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can see that some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have something in common with the categories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WoS. For example, Topic 7 is related to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Mathematical Methods in Social Sciences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Topic 17 to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Biomedical Social Sciences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Topic 11 to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Economics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also notice that some topics do not overlap with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one category from WoS but several, so we can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assume that there is interdisciplinarity between these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scientific disciplines from WoS, which is not</a:t>
            </a:r>
            <a:b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surprising, </a:t>
            </a:r>
            <a:r>
              <a:rPr lang="hr-H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most articles are categorized into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 disciplines. Topic 22 has approximately equal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values of cosine similarity for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and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Economics, Mathematical Methods in Social Sciences,</a:t>
            </a:r>
            <a:b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Sociology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Sciences – Other Topics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while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 17 has approximately equal values of cosine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similarity for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Biomedical Social Sciences, Family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Psychology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dirty="0" smtClean="0"/>
              <a:t> </a:t>
            </a:r>
            <a:endParaRPr lang="hr-HR" dirty="0" smtClean="0"/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thing we noticed is</a:t>
            </a:r>
            <a:r>
              <a:rPr lang="en-GB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individual areas from the WoS categories have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approximately equal cosine similarity values for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topics. We can assume that this is because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 algorithm identified subcategories within this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category. For example,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Sociology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approximately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equal cosine similarity values for topics 6, 7, 8, 11, 14,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16,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22.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noProof="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0208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goal of the research was to compare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obtained by LDA topic modelling with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categories of Web of Science Core Collection for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 of Social Sciences.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research was conducted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sample of papers from 1999 to 2019 with the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keyword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network*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the results are restricted</a:t>
            </a:r>
            <a:r>
              <a:rPr lang="en-GB" dirty="0" smtClean="0"/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publications containing that phrase.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comparison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the topic obtained by LDA and the given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taxonomy in terms of cosine similarity indicates that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networks are mainly applied in disciplines of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and Economics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(BE),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Biomedical Social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(BSS),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Mathematical Methods in Social</a:t>
            </a:r>
            <a:r>
              <a:rPr lang="hr-H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Sciences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</a:t>
            </a:r>
            <a:r>
              <a:rPr lang="en-GB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Psychology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which seems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an intuitive result.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ased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cosine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similarities, we were also able to identify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interdisciplinarity between disciplines of BE and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BSS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BSS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BSS, F</a:t>
            </a:r>
            <a:r>
              <a:rPr lang="hr-H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amily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hr-H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tudies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</a:t>
            </a:r>
            <a:r>
              <a:rPr lang="en-GB" dirty="0" smtClean="0"/>
              <a:t> </a:t>
            </a:r>
            <a:r>
              <a:rPr lang="hr-HR" dirty="0" smtClean="0"/>
              <a:t>.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intuitive results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 ……</a:t>
            </a:r>
          </a:p>
          <a:p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intend</a:t>
            </a:r>
            <a:r>
              <a:rPr lang="hr-H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……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139EA-E714-4BA6-BB58-FC195428A583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980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8E47-15C8-4630-BB78-43707BDF7FA7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C4D1-E7EA-491E-9209-296E026F9A24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6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5384-279E-4844-AA5D-92856716C3E1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71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871-B01B-4E30-AD5E-DF042CA79BD6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4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0E81-F4F8-451E-9293-6B1961405A11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075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3F9-54BD-4427-B06F-83A98FBCF027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07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32D5-A3CF-4A86-9980-DEE9BED4961C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68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FC2B0-BD0E-42D0-ABA4-C5A78790ECAA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933A-AA60-4388-ABF3-62C775B5F0F4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8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83BB-6BB0-40C9-8C11-58D0D375B3F4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9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EE73-8F88-4033-AB19-0C7C0682E55D}" type="datetime1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8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CEF2-8166-4B37-9F79-1CE9B7E7CDB6}" type="datetime1">
              <a:rPr lang="en-GB" smtClean="0"/>
              <a:t>16/10/2021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0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1746-F407-436D-9D96-8F162C069392}" type="datetime1">
              <a:rPr lang="en-GB" smtClean="0"/>
              <a:t>16/10/2021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20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FCE0-50B6-40C5-B8D2-3794E7F10FF3}" type="datetime1">
              <a:rPr lang="en-GB" smtClean="0"/>
              <a:t>16/10/2021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3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7C1D-F59E-4FDC-9FFA-380083D23878}" type="datetime1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2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586-66F0-468A-87B6-5BD65A26D6AC}" type="datetime1">
              <a:rPr lang="en-GB" smtClean="0"/>
              <a:t>16/10/2021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5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25C1-9C19-46E2-985E-1461875812A8}" type="datetime1">
              <a:rPr lang="en-GB" smtClean="0"/>
              <a:t>16/10/2021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F70F3A-0D8F-4487-BD6E-1EE217A9E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09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cturaltopicmodel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idytextmining.com/topicmodeling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Topic Modelling with Latent Dirichlet Allocation Method in Social Sciences – Case Study of Web of Science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01466" y="4455620"/>
            <a:ext cx="4998997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hr-HR" sz="1400" b="1" dirty="0"/>
              <a:t>Maja Buhin Pandur, </a:t>
            </a:r>
            <a:r>
              <a:rPr lang="hr-HR" sz="1400" b="1" dirty="0" smtClean="0"/>
              <a:t>Full Prof. Jasminka Dobša, Ph.D.</a:t>
            </a:r>
            <a:endParaRPr lang="en-GB" sz="1400" b="1" dirty="0"/>
          </a:p>
          <a:p>
            <a:pPr algn="l"/>
            <a:r>
              <a:rPr lang="hr-HR" sz="1400" dirty="0"/>
              <a:t>University </a:t>
            </a:r>
            <a:r>
              <a:rPr lang="en-GB" sz="1400" dirty="0" smtClean="0"/>
              <a:t>of </a:t>
            </a:r>
            <a:r>
              <a:rPr lang="hr-HR" sz="1400" dirty="0" smtClean="0"/>
              <a:t>Zagreb</a:t>
            </a:r>
            <a:endParaRPr lang="hr-HR" sz="1400" dirty="0"/>
          </a:p>
          <a:p>
            <a:pPr algn="l"/>
            <a:r>
              <a:rPr lang="en-GB" sz="1400" dirty="0" smtClean="0"/>
              <a:t>Faculty of Organization and Informatics</a:t>
            </a:r>
            <a:r>
              <a:rPr lang="hr-HR" sz="1400" dirty="0" smtClean="0"/>
              <a:t>, </a:t>
            </a:r>
            <a:r>
              <a:rPr lang="hr-HR" sz="1400" dirty="0"/>
              <a:t>Varaždin</a:t>
            </a:r>
          </a:p>
        </p:txBody>
      </p:sp>
      <p:sp>
        <p:nvSpPr>
          <p:cNvPr id="4" name="Podnaslov 2"/>
          <p:cNvSpPr txBox="1">
            <a:spLocks/>
          </p:cNvSpPr>
          <p:nvPr/>
        </p:nvSpPr>
        <p:spPr>
          <a:xfrm>
            <a:off x="6200463" y="4455620"/>
            <a:ext cx="4998997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indent="0" algn="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hr-HR" dirty="0"/>
              <a:t>D</a:t>
            </a:r>
            <a:r>
              <a:rPr lang="hr-HR" dirty="0" smtClean="0"/>
              <a:t>r</a:t>
            </a:r>
            <a:r>
              <a:rPr lang="hr-HR" dirty="0"/>
              <a:t>. </a:t>
            </a:r>
            <a:r>
              <a:rPr lang="en-US" dirty="0"/>
              <a:t>Luka </a:t>
            </a:r>
            <a:r>
              <a:rPr lang="en-US" dirty="0" smtClean="0"/>
              <a:t>Kronegger</a:t>
            </a:r>
            <a:r>
              <a:rPr lang="hr-HR" dirty="0" smtClean="0"/>
              <a:t>, Assistant Professor</a:t>
            </a:r>
            <a:endParaRPr lang="en-GB" dirty="0"/>
          </a:p>
          <a:p>
            <a:pPr algn="l"/>
            <a:r>
              <a:rPr lang="en-US" b="0" dirty="0"/>
              <a:t>University of Ljubljana</a:t>
            </a:r>
            <a:endParaRPr lang="en-GB" b="0" dirty="0"/>
          </a:p>
          <a:p>
            <a:pPr algn="l"/>
            <a:r>
              <a:rPr lang="en-US" b="0" dirty="0"/>
              <a:t>Faculty of Social Sciences</a:t>
            </a:r>
            <a:endParaRPr lang="en-GB" b="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355869" y="5729128"/>
            <a:ext cx="2526363" cy="5137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indent="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algn="ctr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25th Young Statisticians Meeting</a:t>
            </a:r>
          </a:p>
          <a:p>
            <a:pPr algn="ctr"/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October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, 2021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7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References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80221"/>
            <a:ext cx="10058400" cy="4372186"/>
          </a:xfrm>
        </p:spPr>
        <p:txBody>
          <a:bodyPr>
            <a:normAutofit lnSpcReduction="10000"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Bischof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J.,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Airoldi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E. (2012). Summarizing Topical Content with Word Frequency and Exclusivity.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Proceedings of the 29th International Conference on Machine Learning, ICML ’12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(pp. 201–208). New York: J. Langford, J.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Pineau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(eds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.).</a:t>
            </a:r>
            <a:endParaRPr lang="hr-HR" altLang="en-US" sz="10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Blei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 M., Ng, A. Y., Jordan, M. I. (2003). Latent Dirichlet Allocation.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Journal of Machine Learning Research 3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pp. 993-1022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hr-HR" altLang="en-US" sz="10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Chuang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J.,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Ramage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D., Manning, C.,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Heer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J. (2012). Interpretation and trust: designing model-driven visualizations for text analysis.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SIGCHI Conference on Human Factors in Computing Systems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(pp. 443-452). Austin, Texas, USA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hr-HR" altLang="en-US" sz="10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Dietz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L., Bickel, S.,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Scheffer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T. (2007). Unsupervised prediction of citation influences.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24th international conference on Machine learning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(pp. 233-240).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Corvalis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Oregon, USA: Association for Computing Machinery, New York, United States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hr-HR" altLang="en-US" sz="10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Gerrish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S.,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Blei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 (2010). A Language-based Approach to Measuring Scholarly Impact.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27th International Conference on Machine Learning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(pp. 375-382). Haifa, Israel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Griffiths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T.,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Steyvers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M. (2004). Finding scientific topics.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Proceedings of the National Academy of Sciences, 101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pp. 5228-5235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Hall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Jurafsky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D., Manning, C. D. (2008). Studying the History of Ideas Using Topic Models.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Conference on Empirical Methods in Natural Language Processing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pp. 363–371).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Mimno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D., Wallach, H. M., Talley, E.,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Leenders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M., McCallum, A. (2011). Optimizing semantic coherence in topic models.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Conference on Empirical Methods in Natural Language Processing (EMNLP ’11)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(pp. 262-272). USA: Association for Computational Linguistics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Nanni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F., Dietz, L.,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Ponzetto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S. P. (2018). Toward a computational history of universities: Evaluating text mining methods for interdisciplinarity detection from PhD dissertation abstracts.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Digital Scholarship in the Humanities, Volume 33, Issue 3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pp. 612–620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Nichols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L. G. (2014). A topic model approach to measuring interdisciplinarity at the National Science Foundation.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Scientometrics 100(3)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pp. 741-754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Ramage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D., Manning C. D.,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Dumais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S. (2011). Partially labelled topic models for interpretable text mining.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17th ACM SIGKDD international conference on Knowledge </a:t>
            </a:r>
            <a:r>
              <a:rPr lang="en-US" altLang="en-US" sz="10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discovery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data mining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(pp. 457-465). San Diego California USA: Association for Computing Machinery New York NY United States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Repko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A. F. (2008).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Interdisciplinary Research: Process and Theory.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California: Sage: Thousand Oaks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Roberts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M. E., Stewart, B. M., </a:t>
            </a:r>
            <a:r>
              <a:rPr lang="en-US" altLang="en-US" sz="10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Tingley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D. (August 2020). </a:t>
            </a:r>
            <a:r>
              <a:rPr lang="en-US" altLang="en-US" sz="1000" i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stm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R Package for Structural Topic Models.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Retrieved from The Comprehensive R Archive Network: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http://www.structuraltopicmodel.com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/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Silge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J., Robinson, D. (August 2020).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Text Mining with R.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Retrieved from 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</a:t>
            </a:r>
            <a:r>
              <a:rPr lang="en-US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www.tidytextmining.com/topicmodeling.html</a:t>
            </a:r>
            <a:r>
              <a:rPr lang="hr-HR" altLang="en-US" sz="1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en-US" sz="1000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Taddy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M. A. (2012). On Estimation and Selection for Topic Models. </a:t>
            </a:r>
            <a:r>
              <a:rPr lang="en-US" altLang="en-US" sz="1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15th International Conference on Artificial Intelligence and Statistics.</a:t>
            </a:r>
            <a:r>
              <a:rPr lang="en-US" altLang="en-US" sz="1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(pp. 1184-1193).</a:t>
            </a:r>
            <a:endParaRPr lang="en-GB" altLang="en-US" sz="1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54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chemeClr val="tx2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tx2"/>
                </a:solidFill>
              </a:rPr>
              <a:t>For Your Attention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1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03637"/>
            <a:ext cx="8596668" cy="388077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Introduction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Methods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Latent Dirichlet Allocation topic modelling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Measures for model evaluation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Experimental Results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Dataset and </a:t>
            </a:r>
            <a:r>
              <a:rPr lang="en-GB" dirty="0" err="1" smtClean="0"/>
              <a:t>preprocessing</a:t>
            </a:r>
            <a:endParaRPr lang="en-GB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Data analysis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Results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Conclusion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 References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8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71661"/>
            <a:ext cx="8176722" cy="433384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Interdisciplinary research is defined as “a process of answering a question, solving a problem or addressing a topic that is too broad or complex to be dealt with adequately by a single discipline and draws on the disciplines with the goal of integrating their insights to construct a more comprehensive understanding” (</a:t>
            </a:r>
            <a:r>
              <a:rPr lang="en-GB" dirty="0" err="1" smtClean="0"/>
              <a:t>Repko</a:t>
            </a:r>
            <a:r>
              <a:rPr lang="en-GB" dirty="0" smtClean="0"/>
              <a:t>, 2008)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In scientometrics, research interdisciplinarity is quantified by examining the network of citations and measuring the percentage of citations outside the main discipline of the citing paper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Topic modelling is the process of identifying topics in a set of documents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One of the techniques used for topics modelling is Latent Dirichlet Allocation (LDA)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b="1" dirty="0" smtClean="0"/>
              <a:t>Goal</a:t>
            </a:r>
            <a:r>
              <a:rPr lang="en-GB" dirty="0" smtClean="0"/>
              <a:t>: investigate whether LDA topic modelling could represent a valid alternative for researcher’s interest in identifying interdisciplinary fields directly from the textual content of papers titles, abstracts, or keywords 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9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Methods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6828" y="1421784"/>
            <a:ext cx="4354639" cy="4619577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hr-HR" dirty="0"/>
              <a:t>Latent Dirichlet Allocation (LDA) </a:t>
            </a:r>
            <a:r>
              <a:rPr lang="en-US" dirty="0"/>
              <a:t>is a generative, probabilistic hierarchical Bayesian model that induces topics from a document collection </a:t>
            </a:r>
            <a:r>
              <a:rPr lang="hr-HR" dirty="0"/>
              <a:t>(Blei et al., 2003; Blei, 2012)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Documents are represented as random mixtures over latent topics</a:t>
            </a:r>
            <a:endParaRPr lang="hr-HR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Each word in the documents is selected (allocated) from one of the topics</a:t>
            </a:r>
            <a:endParaRPr lang="hr-HR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/>
              <a:t>Topics are represented by a distribution over words</a:t>
            </a: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endParaRPr lang="hr-HR" dirty="0"/>
          </a:p>
          <a:p>
            <a:pPr>
              <a:buFont typeface="Courier New" panose="02070309020205020404" pitchFamily="49" charset="0"/>
              <a:buChar char="o"/>
            </a:pPr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4</a:t>
            </a:fld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4435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200" y="5365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6505" y="815950"/>
            <a:ext cx="6439265" cy="52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sz="3000" dirty="0" smtClean="0"/>
              <a:t>Dataset and </a:t>
            </a:r>
            <a:r>
              <a:rPr lang="en-GB" sz="3000" dirty="0" err="1" smtClean="0"/>
              <a:t>Preprocessing</a:t>
            </a:r>
            <a:endParaRPr lang="en-GB" sz="3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9702" y="1797107"/>
            <a:ext cx="8798244" cy="4463626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Dataset contains 3,664 articles from Web of Science (WoS) Core Collection in Social Science research area (25 categories) from 1999 to 2019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Articles contain phrase </a:t>
            </a:r>
            <a:r>
              <a:rPr lang="en-GB" i="1" dirty="0" smtClean="0"/>
              <a:t>social network* </a:t>
            </a:r>
            <a:r>
              <a:rPr lang="en-GB" dirty="0" smtClean="0"/>
              <a:t>for the purpose of narrowing of the monitored set of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Every article is represented by its text in the title, abstract and keywords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The collection is </a:t>
            </a:r>
            <a:r>
              <a:rPr lang="en-GB" dirty="0" err="1" smtClean="0"/>
              <a:t>preprocessed</a:t>
            </a:r>
            <a:r>
              <a:rPr lang="en-GB" dirty="0" smtClean="0"/>
              <a:t> by removing English </a:t>
            </a:r>
            <a:r>
              <a:rPr lang="en-GB" dirty="0" err="1" smtClean="0"/>
              <a:t>stopwords</a:t>
            </a:r>
            <a:r>
              <a:rPr lang="en-GB" dirty="0" smtClean="0"/>
              <a:t> and numbers,  and removing high frequently words: </a:t>
            </a:r>
            <a:r>
              <a:rPr lang="en-GB" i="1" dirty="0" smtClean="0"/>
              <a:t>social</a:t>
            </a:r>
            <a:r>
              <a:rPr lang="en-GB" dirty="0" smtClean="0"/>
              <a:t>, </a:t>
            </a:r>
            <a:r>
              <a:rPr lang="en-GB" i="1" dirty="0" smtClean="0"/>
              <a:t>network</a:t>
            </a:r>
            <a:r>
              <a:rPr lang="en-GB" dirty="0" smtClean="0"/>
              <a:t>, </a:t>
            </a:r>
            <a:r>
              <a:rPr lang="en-GB" i="1" dirty="0" smtClean="0"/>
              <a:t>study</a:t>
            </a:r>
            <a:r>
              <a:rPr lang="en-GB" dirty="0" smtClean="0"/>
              <a:t>, </a:t>
            </a:r>
            <a:r>
              <a:rPr lang="en-GB" i="1" dirty="0" smtClean="0"/>
              <a:t>analysis</a:t>
            </a:r>
            <a:r>
              <a:rPr lang="en-GB" dirty="0" smtClean="0"/>
              <a:t>, </a:t>
            </a:r>
            <a:r>
              <a:rPr lang="en-GB" i="1" dirty="0" smtClean="0"/>
              <a:t>model</a:t>
            </a:r>
            <a:r>
              <a:rPr lang="en-GB" dirty="0" smtClean="0"/>
              <a:t> and </a:t>
            </a:r>
            <a:r>
              <a:rPr lang="en-GB" i="1" dirty="0" smtClean="0"/>
              <a:t>datum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It is performed a lemmatisation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It is created term-document matrix using </a:t>
            </a:r>
            <a:r>
              <a:rPr lang="en-GB" i="1" dirty="0" err="1" smtClean="0"/>
              <a:t>tf-idf</a:t>
            </a:r>
            <a:r>
              <a:rPr lang="en-GB" dirty="0" smtClean="0"/>
              <a:t> weighting scheme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en-GB" dirty="0" smtClean="0"/>
              <a:t>The collection is represented by a bag of words model using terms that appear in at least 2 documents from the corpus (3,663 documents)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The final number of index terms – 9,096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>
              <a:buFont typeface="Courier New" panose="02070309020205020404" pitchFamily="49" charset="0"/>
              <a:buChar char="o"/>
            </a:pP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C2F70F3A-0D8F-4487-BD6E-1EE217A9EB47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Zaobljeni pravokutnik 5"/>
          <p:cNvSpPr/>
          <p:nvPr/>
        </p:nvSpPr>
        <p:spPr>
          <a:xfrm>
            <a:off x="9051732" y="431430"/>
            <a:ext cx="1481328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Collect Data</a:t>
            </a:r>
            <a:endParaRPr lang="en-GB" dirty="0"/>
          </a:p>
        </p:txBody>
      </p:sp>
      <p:sp>
        <p:nvSpPr>
          <p:cNvPr id="7" name="Zaobljeni pravokutnik 6"/>
          <p:cNvSpPr/>
          <p:nvPr/>
        </p:nvSpPr>
        <p:spPr>
          <a:xfrm>
            <a:off x="9353484" y="724038"/>
            <a:ext cx="1179576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Slika 7" descr="Web of Science now available at MU – Library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t="8036" r="9823" b="12500"/>
          <a:stretch/>
        </p:blipFill>
        <p:spPr bwMode="auto">
          <a:xfrm>
            <a:off x="9535983" y="850593"/>
            <a:ext cx="814578" cy="7801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avijena strelica 8"/>
          <p:cNvSpPr/>
          <p:nvPr/>
        </p:nvSpPr>
        <p:spPr>
          <a:xfrm rot="5400000">
            <a:off x="10514772" y="1087286"/>
            <a:ext cx="1033272" cy="996696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10548300" y="2147454"/>
            <a:ext cx="1481328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Prepare Data</a:t>
            </a:r>
            <a:endParaRPr lang="en-GB" sz="1600" dirty="0"/>
          </a:p>
        </p:txBody>
      </p:sp>
      <p:sp>
        <p:nvSpPr>
          <p:cNvPr id="12" name="Zaobljeni pravokutnik 11"/>
          <p:cNvSpPr/>
          <p:nvPr/>
        </p:nvSpPr>
        <p:spPr>
          <a:xfrm>
            <a:off x="10850052" y="2481626"/>
            <a:ext cx="1179576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Slika 12" descr="Data Preparation Vector Images, Stock Photos &amp; Vectors | Shutterstock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0" t="16364" r="18011" b="38164"/>
          <a:stretch/>
        </p:blipFill>
        <p:spPr bwMode="auto">
          <a:xfrm>
            <a:off x="10963526" y="2590819"/>
            <a:ext cx="952627" cy="8082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Savijena strelica 13"/>
          <p:cNvSpPr/>
          <p:nvPr/>
        </p:nvSpPr>
        <p:spPr>
          <a:xfrm rot="10800000" flipH="1">
            <a:off x="11163996" y="3514898"/>
            <a:ext cx="1033272" cy="996696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8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  <a:r>
              <a:rPr lang="hr-HR" dirty="0"/>
              <a:t/>
            </a:r>
            <a:br>
              <a:rPr lang="hr-HR" dirty="0"/>
            </a:br>
            <a:r>
              <a:rPr lang="hr-HR" sz="3000" dirty="0"/>
              <a:t>Data </a:t>
            </a:r>
            <a:r>
              <a:rPr lang="hr-HR" sz="3000" dirty="0" err="1"/>
              <a:t>analysis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35224" y="2138426"/>
            <a:ext cx="6632726" cy="394233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Create Document Term Feature from corpus and applied LDA (specified 2 to 100 target topics)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Approaches from LDA:</a:t>
            </a:r>
          </a:p>
          <a:p>
            <a:pPr marL="630238" lvl="1" indent="-182563">
              <a:buFont typeface="Courier New" panose="02070309020205020404" pitchFamily="49" charset="0"/>
              <a:buChar char="o"/>
            </a:pPr>
            <a:r>
              <a:rPr lang="en-GB" dirty="0" smtClean="0"/>
              <a:t>how words are associated with topics</a:t>
            </a:r>
          </a:p>
          <a:p>
            <a:pPr marL="630238" lvl="1" indent="-182563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dirty="0" smtClean="0"/>
              <a:t>to examine documents that are estimated to be highly related to each topic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6</a:t>
            </a:fld>
            <a:endParaRPr lang="en-GB"/>
          </a:p>
        </p:txBody>
      </p:sp>
      <p:sp>
        <p:nvSpPr>
          <p:cNvPr id="8" name="Strelica udesno 7"/>
          <p:cNvSpPr/>
          <p:nvPr/>
        </p:nvSpPr>
        <p:spPr>
          <a:xfrm>
            <a:off x="0" y="2304288"/>
            <a:ext cx="777240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Zaobljeni pravokutnik 8"/>
          <p:cNvSpPr/>
          <p:nvPr/>
        </p:nvSpPr>
        <p:spPr>
          <a:xfrm>
            <a:off x="484632" y="1781811"/>
            <a:ext cx="1426055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Train</a:t>
            </a:r>
            <a:r>
              <a:rPr lang="hr-HR" dirty="0" smtClean="0"/>
              <a:t> Model</a:t>
            </a:r>
            <a:endParaRPr lang="en-GB" dirty="0"/>
          </a:p>
        </p:txBody>
      </p:sp>
      <p:sp>
        <p:nvSpPr>
          <p:cNvPr id="10" name="Zaobljeni pravokutnik 9"/>
          <p:cNvSpPr/>
          <p:nvPr/>
        </p:nvSpPr>
        <p:spPr>
          <a:xfrm>
            <a:off x="786384" y="2087965"/>
            <a:ext cx="1135562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Slika 10" descr="Machine Learning Icons - Download Free Vector Icons | Noun Proje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23" y="2119969"/>
            <a:ext cx="901554" cy="96926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trelica udesno 11"/>
          <p:cNvSpPr/>
          <p:nvPr/>
        </p:nvSpPr>
        <p:spPr>
          <a:xfrm>
            <a:off x="1931016" y="2334853"/>
            <a:ext cx="784752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  <a:r>
              <a:rPr lang="hr-HR" dirty="0"/>
              <a:t/>
            </a:r>
            <a:br>
              <a:rPr lang="hr-HR" dirty="0"/>
            </a:br>
            <a:r>
              <a:rPr lang="hr-HR" sz="3000" dirty="0" err="1" smtClean="0"/>
              <a:t>Results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7</a:t>
            </a:fld>
            <a:endParaRPr lang="en-GB"/>
          </a:p>
        </p:txBody>
      </p:sp>
      <p:sp>
        <p:nvSpPr>
          <p:cNvPr id="7" name="Strelica udesno 6"/>
          <p:cNvSpPr/>
          <p:nvPr/>
        </p:nvSpPr>
        <p:spPr>
          <a:xfrm>
            <a:off x="0" y="2304288"/>
            <a:ext cx="832104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aobljeni pravokutnik 7"/>
          <p:cNvSpPr/>
          <p:nvPr/>
        </p:nvSpPr>
        <p:spPr>
          <a:xfrm>
            <a:off x="530352" y="1764792"/>
            <a:ext cx="1481328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Evaluate</a:t>
            </a:r>
            <a:endParaRPr lang="en-GB" dirty="0"/>
          </a:p>
        </p:txBody>
      </p:sp>
      <p:sp>
        <p:nvSpPr>
          <p:cNvPr id="9" name="Zaobljeni pravokutnik 8"/>
          <p:cNvSpPr/>
          <p:nvPr/>
        </p:nvSpPr>
        <p:spPr>
          <a:xfrm>
            <a:off x="832104" y="2057400"/>
            <a:ext cx="1179576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trelica udesno 10"/>
          <p:cNvSpPr/>
          <p:nvPr/>
        </p:nvSpPr>
        <p:spPr>
          <a:xfrm>
            <a:off x="2011680" y="2304288"/>
            <a:ext cx="832104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Slika 11" descr="Evaluation Icons - Download Free Vector Icons | Noun Projec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0" y="2157984"/>
            <a:ext cx="959104" cy="830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lika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33" y="3777384"/>
            <a:ext cx="3971301" cy="2263978"/>
          </a:xfrm>
          <a:prstGeom prst="rect">
            <a:avLst/>
          </a:prstGeom>
        </p:spPr>
      </p:pic>
      <p:pic>
        <p:nvPicPr>
          <p:cNvPr id="14" name="Slika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16" y="3754270"/>
            <a:ext cx="3728258" cy="246965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25th Young Statisticians Meeting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47859" y="1527103"/>
            <a:ext cx="7127895" cy="2147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30238" lvl="1" indent="-182563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evaluation – semantic coherence, likelihood for held-out datasets, residuals and lower bound</a:t>
            </a:r>
          </a:p>
          <a:p>
            <a:pPr marL="630238" lvl="1" indent="-182563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similarity between topics obtained by LDA and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WoS categories is measured as cosine similarity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between the vectors of the word probability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distribution of topics and centroids for certain WoS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</a:t>
            </a:r>
            <a:endParaRPr lang="hr-H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0238" lvl="1" indent="-182563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values of the cosine of angle are between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 and 1 </a:t>
            </a:r>
            <a:endParaRPr lang="hr-HR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30238" lvl="1" indent="-182563" defTabSz="457200">
              <a:spcBef>
                <a:spcPts val="1000"/>
              </a:spcBef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Topics</a:t>
            </a:r>
            <a:r>
              <a:rPr lang="hr-HR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topic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modelling are similar to the category from WoS if the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 of cosine similarity is greater than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hr-H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sz="3000" dirty="0" err="1" smtClean="0"/>
              <a:t>Results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8</a:t>
            </a:fld>
            <a:endParaRPr lang="en-GB" dirty="0"/>
          </a:p>
        </p:txBody>
      </p:sp>
      <p:sp>
        <p:nvSpPr>
          <p:cNvPr id="6" name="Strelica udesno 5"/>
          <p:cNvSpPr/>
          <p:nvPr/>
        </p:nvSpPr>
        <p:spPr>
          <a:xfrm>
            <a:off x="0" y="2274394"/>
            <a:ext cx="658367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Zaobljeni pravokutnik 6"/>
          <p:cNvSpPr/>
          <p:nvPr/>
        </p:nvSpPr>
        <p:spPr>
          <a:xfrm>
            <a:off x="356616" y="1737360"/>
            <a:ext cx="1481328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Visualization</a:t>
            </a:r>
            <a:endParaRPr lang="en-GB" sz="1600" dirty="0"/>
          </a:p>
        </p:txBody>
      </p:sp>
      <p:sp>
        <p:nvSpPr>
          <p:cNvPr id="8" name="Zaobljeni pravokutnik 7"/>
          <p:cNvSpPr/>
          <p:nvPr/>
        </p:nvSpPr>
        <p:spPr>
          <a:xfrm>
            <a:off x="658367" y="2027506"/>
            <a:ext cx="1179576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trelica udesno 8"/>
          <p:cNvSpPr/>
          <p:nvPr/>
        </p:nvSpPr>
        <p:spPr>
          <a:xfrm>
            <a:off x="1837943" y="2274394"/>
            <a:ext cx="821881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Slika 10" descr="Visualization Icon of Line style - Available in SVG, PNG, EPS, AI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79" y="2153059"/>
            <a:ext cx="864553" cy="787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lika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661" y="1494593"/>
            <a:ext cx="6008688" cy="4443983"/>
          </a:xfrm>
          <a:prstGeom prst="rect">
            <a:avLst/>
          </a:prstGeom>
        </p:spPr>
      </p:pic>
      <p:pic>
        <p:nvPicPr>
          <p:cNvPr id="13" name="Slika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349" y="1737360"/>
            <a:ext cx="3166873" cy="4080142"/>
          </a:xfrm>
          <a:prstGeom prst="rect">
            <a:avLst/>
          </a:prstGeom>
        </p:spPr>
      </p:pic>
      <p:sp>
        <p:nvSpPr>
          <p:cNvPr id="10" name="TekstniOkvir 9"/>
          <p:cNvSpPr txBox="1"/>
          <p:nvPr/>
        </p:nvSpPr>
        <p:spPr>
          <a:xfrm>
            <a:off x="8942890" y="5829436"/>
            <a:ext cx="2816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Cosine similarity between topics and selected WoS categories</a:t>
            </a:r>
            <a:endParaRPr lang="en-GB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1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59736" y="1695421"/>
            <a:ext cx="7257842" cy="4505873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The main goal: compare latent topics with categories from WoS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The research was conducted on the sample of papers from 1999 to 2019 with the phrase </a:t>
            </a:r>
            <a:r>
              <a:rPr lang="en-GB" i="1" dirty="0" smtClean="0"/>
              <a:t>social network* </a:t>
            </a:r>
            <a:r>
              <a:rPr lang="en-GB" dirty="0" smtClean="0"/>
              <a:t>for the purpose of narrowing of the monitored set of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Social networks are mainly applied in disciplines of </a:t>
            </a:r>
            <a:r>
              <a:rPr lang="en-GB" i="1" dirty="0" smtClean="0"/>
              <a:t>Business and Economics</a:t>
            </a:r>
            <a:r>
              <a:rPr lang="en-GB" dirty="0" smtClean="0"/>
              <a:t> (BE), </a:t>
            </a:r>
            <a:r>
              <a:rPr lang="en-GB" i="1" dirty="0" smtClean="0"/>
              <a:t>Biomedical Social Sciences</a:t>
            </a:r>
            <a:r>
              <a:rPr lang="en-GB" dirty="0" smtClean="0"/>
              <a:t> (BSS), </a:t>
            </a:r>
            <a:r>
              <a:rPr lang="en-GB" i="1" dirty="0" smtClean="0"/>
              <a:t>Mathematical Methods in Social Sciences</a:t>
            </a:r>
            <a:r>
              <a:rPr lang="en-GB" dirty="0" smtClean="0"/>
              <a:t> (</a:t>
            </a:r>
            <a:r>
              <a:rPr lang="en-GB" dirty="0" err="1" smtClean="0"/>
              <a:t>MathM</a:t>
            </a:r>
            <a:r>
              <a:rPr lang="en-GB" dirty="0" smtClean="0"/>
              <a:t>) and </a:t>
            </a:r>
            <a:r>
              <a:rPr lang="en-GB" i="1" dirty="0" smtClean="0"/>
              <a:t>Psychology</a:t>
            </a:r>
            <a:r>
              <a:rPr lang="en-GB" dirty="0" smtClean="0"/>
              <a:t> (</a:t>
            </a:r>
            <a:r>
              <a:rPr lang="en-GB" dirty="0" err="1" smtClean="0"/>
              <a:t>Psy</a:t>
            </a:r>
            <a:r>
              <a:rPr lang="en-GB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Based on cosine similarities, we could identify interdisciplinarity between disciplines of </a:t>
            </a:r>
            <a:r>
              <a:rPr lang="en-GB" i="1" dirty="0" smtClean="0"/>
              <a:t>BE</a:t>
            </a:r>
            <a:r>
              <a:rPr lang="en-GB" dirty="0" smtClean="0"/>
              <a:t> and </a:t>
            </a:r>
            <a:r>
              <a:rPr lang="en-GB" i="1" dirty="0" err="1" smtClean="0"/>
              <a:t>MathM</a:t>
            </a:r>
            <a:r>
              <a:rPr lang="en-GB" dirty="0" smtClean="0"/>
              <a:t>, </a:t>
            </a:r>
            <a:r>
              <a:rPr lang="en-GB" i="1" dirty="0" smtClean="0"/>
              <a:t>BSS</a:t>
            </a:r>
            <a:r>
              <a:rPr lang="en-GB" dirty="0" smtClean="0"/>
              <a:t> and </a:t>
            </a:r>
            <a:r>
              <a:rPr lang="en-GB" i="1" dirty="0" err="1" smtClean="0"/>
              <a:t>MathM</a:t>
            </a:r>
            <a:r>
              <a:rPr lang="en-GB" dirty="0" smtClean="0"/>
              <a:t>, </a:t>
            </a:r>
            <a:r>
              <a:rPr lang="en-GB" i="1" dirty="0" smtClean="0"/>
              <a:t>BSS</a:t>
            </a:r>
            <a:r>
              <a:rPr lang="en-GB" dirty="0" smtClean="0"/>
              <a:t> and </a:t>
            </a:r>
            <a:r>
              <a:rPr lang="en-GB" i="1" dirty="0" err="1" smtClean="0"/>
              <a:t>Psy</a:t>
            </a:r>
            <a:r>
              <a:rPr lang="en-GB" dirty="0" smtClean="0"/>
              <a:t>, </a:t>
            </a:r>
            <a:r>
              <a:rPr lang="en-GB" i="1" dirty="0" smtClean="0"/>
              <a:t>BSS</a:t>
            </a:r>
            <a:r>
              <a:rPr lang="en-GB" dirty="0" smtClean="0"/>
              <a:t>, </a:t>
            </a:r>
            <a:r>
              <a:rPr lang="en-GB" i="1" dirty="0" smtClean="0"/>
              <a:t>FS</a:t>
            </a:r>
            <a:r>
              <a:rPr lang="en-GB" dirty="0" smtClean="0"/>
              <a:t>, and </a:t>
            </a:r>
            <a:r>
              <a:rPr lang="en-GB" i="1" dirty="0" err="1" smtClean="0"/>
              <a:t>Psy</a:t>
            </a:r>
            <a:endParaRPr lang="en-GB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We plan </a:t>
            </a:r>
            <a:r>
              <a:rPr lang="en-GB" dirty="0" smtClean="0"/>
              <a:t>to extend our research to all papers in WoS in the field of Social Sciences to identify interdisciplinary fields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 smtClean="0"/>
              <a:t>I</a:t>
            </a:r>
            <a:r>
              <a:rPr lang="hr-HR" dirty="0" smtClean="0"/>
              <a:t>n future research, we intend to </a:t>
            </a:r>
            <a:r>
              <a:rPr lang="en-GB" dirty="0" smtClean="0"/>
              <a:t>investigate the interdisciplinarity between science disciplines which are hidden or masked and reconsider the existing taxonomy of research areas in Social Sciences and its temporal changes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70F3A-0D8F-4487-BD6E-1EE217A9EB47}" type="slidenum">
              <a:rPr lang="en-GB" smtClean="0"/>
              <a:t>9</a:t>
            </a:fld>
            <a:endParaRPr lang="en-GB" dirty="0"/>
          </a:p>
        </p:txBody>
      </p:sp>
      <p:sp>
        <p:nvSpPr>
          <p:cNvPr id="5" name="Strelica udesno 4"/>
          <p:cNvSpPr/>
          <p:nvPr/>
        </p:nvSpPr>
        <p:spPr>
          <a:xfrm>
            <a:off x="0" y="2276856"/>
            <a:ext cx="1225296" cy="5394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Zaobljeni pravokutnik 5"/>
          <p:cNvSpPr/>
          <p:nvPr/>
        </p:nvSpPr>
        <p:spPr>
          <a:xfrm>
            <a:off x="950976" y="1737360"/>
            <a:ext cx="1481328" cy="35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7" name="Zaobljeni pravokutnik 6"/>
          <p:cNvSpPr/>
          <p:nvPr/>
        </p:nvSpPr>
        <p:spPr>
          <a:xfrm>
            <a:off x="1252728" y="2029968"/>
            <a:ext cx="1179576" cy="10332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Slika 9" descr="File:Icon-round-Question mark.svg - Wikiped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86" y="2175595"/>
            <a:ext cx="784860" cy="7420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25th Young Statisticians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6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2789</TotalTime>
  <Words>1906</Words>
  <Application>Microsoft Office PowerPoint</Application>
  <PresentationFormat>Široki zaslon</PresentationFormat>
  <Paragraphs>149</Paragraphs>
  <Slides>11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Trebuchet MS</vt:lpstr>
      <vt:lpstr>Wingdings 3</vt:lpstr>
      <vt:lpstr>Facet</vt:lpstr>
      <vt:lpstr>Topic Modelling with Latent Dirichlet Allocation Method in Social Sciences – Case Study of Web of Science</vt:lpstr>
      <vt:lpstr>Content</vt:lpstr>
      <vt:lpstr>Introduction</vt:lpstr>
      <vt:lpstr>Methods</vt:lpstr>
      <vt:lpstr>Experimental Results Dataset and Preprocessing</vt:lpstr>
      <vt:lpstr>Experimental Results Data analysis</vt:lpstr>
      <vt:lpstr>Experimental Results Results</vt:lpstr>
      <vt:lpstr>Experimental Results Results</vt:lpstr>
      <vt:lpstr>Conclusion</vt:lpstr>
      <vt:lpstr>References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modelling of scientific papers</dc:title>
  <dc:creator>Maja Buhin Pandur</dc:creator>
  <cp:lastModifiedBy>Maja Buhin Pandur</cp:lastModifiedBy>
  <cp:revision>100</cp:revision>
  <dcterms:created xsi:type="dcterms:W3CDTF">2020-05-17T03:49:15Z</dcterms:created>
  <dcterms:modified xsi:type="dcterms:W3CDTF">2021-10-16T04:49:17Z</dcterms:modified>
</cp:coreProperties>
</file>