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4"/>
  </p:notesMasterIdLst>
  <p:sldIdLst>
    <p:sldId id="273" r:id="rId2"/>
    <p:sldId id="265" r:id="rId3"/>
    <p:sldId id="267" r:id="rId4"/>
    <p:sldId id="272" r:id="rId5"/>
    <p:sldId id="276" r:id="rId6"/>
    <p:sldId id="266" r:id="rId7"/>
    <p:sldId id="271" r:id="rId8"/>
    <p:sldId id="269" r:id="rId9"/>
    <p:sldId id="270" r:id="rId10"/>
    <p:sldId id="268" r:id="rId11"/>
    <p:sldId id="274" r:id="rId12"/>
    <p:sldId id="275" r:id="rId13"/>
    <p:sldId id="279" r:id="rId14"/>
    <p:sldId id="278" r:id="rId15"/>
    <p:sldId id="281" r:id="rId16"/>
    <p:sldId id="280" r:id="rId17"/>
    <p:sldId id="277" r:id="rId18"/>
    <p:sldId id="282" r:id="rId19"/>
    <p:sldId id="283" r:id="rId20"/>
    <p:sldId id="284" r:id="rId21"/>
    <p:sldId id="285" r:id="rId22"/>
    <p:sldId id="287" r:id="rId23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745" autoAdjust="0"/>
  </p:normalViewPr>
  <p:slideViewPr>
    <p:cSldViewPr>
      <p:cViewPr>
        <p:scale>
          <a:sx n="65" d="100"/>
          <a:sy n="65" d="100"/>
        </p:scale>
        <p:origin x="-1877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3240" y="-8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E04EB-0626-493E-A350-AACCB489EB60}" type="datetimeFigureOut">
              <a:rPr lang="de-AT" smtClean="0"/>
              <a:t>06.09.2011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DFF05-BAC1-45A3-BA95-080495FEB60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3544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FF05-BAC1-45A3-BA95-080495FEB609}" type="slidenum">
              <a:rPr lang="de-AT" smtClean="0"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47710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253468" y="4573194"/>
            <a:ext cx="6232176" cy="5160123"/>
          </a:xfrm>
        </p:spPr>
        <p:txBody>
          <a:bodyPr/>
          <a:lstStyle/>
          <a:p>
            <a:r>
              <a:rPr lang="de-AT" sz="1400" baseline="0" noProof="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de-AT" sz="1000" dirty="0" smtClean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FF05-BAC1-45A3-BA95-080495FEB609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1005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400" noProof="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de-AT" noProof="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AT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FF05-BAC1-45A3-BA95-080495FEB609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4538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000" dirty="0" smtClean="0"/>
              <a:t> </a:t>
            </a:r>
            <a:endParaRPr lang="de-AT" sz="1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FF05-BAC1-45A3-BA95-080495FEB609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2558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de-AT" sz="1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FF05-BAC1-45A3-BA95-080495FEB609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7263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 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FF05-BAC1-45A3-BA95-080495FEB609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4642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 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FF05-BAC1-45A3-BA95-080495FEB609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5283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b="1" dirty="0" smtClean="0">
                <a:solidFill>
                  <a:srgbClr val="FF0000"/>
                </a:solidFill>
              </a:rPr>
              <a:t>  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FF05-BAC1-45A3-BA95-080495FEB609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8624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de-AT" sz="1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FF05-BAC1-45A3-BA95-080495FEB609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2537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FF05-BAC1-45A3-BA95-080495FEB609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35695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6272" y="787648"/>
            <a:ext cx="4960938" cy="3722687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FF05-BAC1-45A3-BA95-080495FEB609}" type="slidenum">
              <a:rPr lang="de-AT" smtClean="0"/>
              <a:t>19</a:t>
            </a:fld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dirty="0" smtClean="0"/>
              <a:t> 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01983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FF05-BAC1-45A3-BA95-080495FEB609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16342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FF05-BAC1-45A3-BA95-080495FEB609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4254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FF05-BAC1-45A3-BA95-080495FEB609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54462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55600" y="0"/>
            <a:ext cx="5957888" cy="4468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4184" y="4716465"/>
            <a:ext cx="6408712" cy="4467225"/>
          </a:xfrm>
          <a:prstGeom prst="rect">
            <a:avLst/>
          </a:prstGeom>
        </p:spPr>
        <p:txBody>
          <a:bodyPr/>
          <a:lstStyle/>
          <a:p>
            <a:r>
              <a:rPr lang="en-GB" noProof="0" dirty="0" smtClean="0"/>
              <a:t>  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AFC0C0-D9CA-4C54-B9C3-F1059490EFA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4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323493" y="4715907"/>
            <a:ext cx="6092127" cy="4467701"/>
          </a:xfrm>
        </p:spPr>
        <p:txBody>
          <a:bodyPr/>
          <a:lstStyle/>
          <a:p>
            <a:r>
              <a:rPr lang="de-A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de-AT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FF05-BAC1-45A3-BA95-080495FEB609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1598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FF05-BAC1-45A3-BA95-080495FEB609}" type="slidenum">
              <a:rPr lang="de-AT" smtClean="0"/>
              <a:t>4</a:t>
            </a:fld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dirty="0" smtClean="0"/>
              <a:t>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36930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400" b="1" noProof="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GB" sz="1400" b="1" noProof="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FF05-BAC1-45A3-BA95-080495FEB609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6930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FF05-BAC1-45A3-BA95-080495FEB609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0459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15988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15988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15988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15988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B6CF1E4-6994-4300-9485-62F951B5737D}" type="slidenum">
              <a:rPr lang="en-US" sz="1200" smtClean="0">
                <a:latin typeface="Arial" charset="0"/>
              </a:rPr>
              <a:pPr eaLnBrk="1" hangingPunct="1"/>
              <a:t>7</a:t>
            </a:fld>
            <a:endParaRPr lang="en-US" sz="1200" smtClean="0">
              <a:latin typeface="Arial" charset="0"/>
            </a:endParaRPr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778424" y="9431338"/>
            <a:ext cx="2889108" cy="49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 anchor="b"/>
          <a:lstStyle>
            <a:lvl1pPr defTabSz="915988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15988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15988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15988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15988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80A1D6EA-04CC-401D-94F4-BAC9A27DF067}" type="slidenum">
              <a:rPr lang="de-AT" sz="1200">
                <a:latin typeface="Arial" charset="0"/>
              </a:rPr>
              <a:pPr algn="r" eaLnBrk="1" hangingPunct="1"/>
              <a:t>7</a:t>
            </a:fld>
            <a:endParaRPr lang="de-AT" sz="1200">
              <a:latin typeface="Arial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200" y="4716465"/>
            <a:ext cx="6120680" cy="4467225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GB" sz="1400" noProof="0" dirty="0" smtClean="0"/>
              <a:t> </a:t>
            </a:r>
            <a:endParaRPr lang="en-GB" sz="1400" noProof="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FF05-BAC1-45A3-BA95-080495FEB609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7685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5025" y="350838"/>
            <a:ext cx="4964113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113419" y="4182276"/>
            <a:ext cx="6442250" cy="5629225"/>
          </a:xfrm>
        </p:spPr>
        <p:txBody>
          <a:bodyPr/>
          <a:lstStyle/>
          <a:p>
            <a:r>
              <a:rPr lang="en-GB" sz="1000" b="1" i="0" u="none" strike="noStrike" kern="1200" baseline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FF05-BAC1-45A3-BA95-080495FEB609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865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AT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Statistikwoche 2011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F6129-8B9A-4699-B396-78871DC7FB4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7016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Textmasterformat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Statistikwoche 2011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EF5DA-E4B4-4319-9FE7-2BD59D4A4049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097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AT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AT" smtClean="0"/>
              <a:t>Textmasterformat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Statistikwoche 2011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15AFB-285E-4768-9A82-09CA00ADEE0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037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Textmasterformat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Statistikwoche 2011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538E8-F7F7-452D-B439-EC6ED80ED7CD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582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AT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Statistikwoche 2011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0A352-6E86-46C5-904E-C945ABA5C27B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362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Textmasterformat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Textmasterformat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Statistikwoche 2011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3BD1D-D922-45B1-BF14-F47676265E12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7631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Textmasterformat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Textmasterformat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Statistikwoche 2011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8AE06-9D62-4E7A-9020-B5681EF1A97F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428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Statistikwoche 2011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65118-A400-4CC5-AC8A-BA44D5E9FC29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237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Statistikwoche 2011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4323D-E3FB-4552-973F-74A3CFF8A86A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7881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Textmasterformat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Statistikwoche 2011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5F89-C8E2-4609-BB3C-A7FC60A8B9DE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9688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 smtClean="0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Statistikwoche 2011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75929-B462-4AB9-998A-564CF2F1729A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5741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Hier klicken, um Master-Textformat zu bearbeiten.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A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AT" smtClean="0"/>
              <a:t>Statistikwoche 2011</a:t>
            </a:r>
            <a:endParaRPr lang="de-A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AB7BEC-6AB0-46FE-81CB-B390FE72D89E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899520"/>
          </a:xfrm>
        </p:spPr>
        <p:txBody>
          <a:bodyPr/>
          <a:lstStyle/>
          <a:p>
            <a:r>
              <a:rPr lang="de-AT" sz="2000" b="1" kern="0" dirty="0" smtClean="0">
                <a:solidFill>
                  <a:schemeClr val="accent2">
                    <a:lumMod val="50000"/>
                  </a:schemeClr>
                </a:solidFill>
                <a:latin typeface="Trebuchet MS"/>
              </a:rPr>
              <a:t/>
            </a:r>
            <a:br>
              <a:rPr lang="de-AT" sz="2000" b="1" kern="0" dirty="0" smtClean="0">
                <a:solidFill>
                  <a:schemeClr val="accent2">
                    <a:lumMod val="50000"/>
                  </a:schemeClr>
                </a:solidFill>
                <a:latin typeface="Trebuchet MS"/>
              </a:rPr>
            </a:br>
            <a:r>
              <a:rPr lang="de-AT" sz="2000" b="1" dirty="0" smtClean="0">
                <a:solidFill>
                  <a:schemeClr val="accent2">
                    <a:lumMod val="50000"/>
                  </a:schemeClr>
                </a:solidFill>
                <a:latin typeface="Trebuchet MS"/>
              </a:rPr>
              <a:t/>
            </a:r>
            <a:br>
              <a:rPr lang="de-AT" sz="2000" b="1" dirty="0" smtClean="0">
                <a:solidFill>
                  <a:schemeClr val="accent2">
                    <a:lumMod val="50000"/>
                  </a:schemeClr>
                </a:solidFill>
                <a:latin typeface="Trebuchet MS"/>
              </a:rPr>
            </a:br>
            <a:r>
              <a:rPr lang="de-AT" sz="2000" b="1" dirty="0" smtClean="0">
                <a:solidFill>
                  <a:schemeClr val="accent2">
                    <a:lumMod val="50000"/>
                  </a:schemeClr>
                </a:solidFill>
                <a:latin typeface="Trebuchet MS"/>
              </a:rPr>
              <a:t/>
            </a:r>
            <a:br>
              <a:rPr lang="de-AT" sz="2000" b="1" dirty="0" smtClean="0">
                <a:solidFill>
                  <a:schemeClr val="accent2">
                    <a:lumMod val="50000"/>
                  </a:schemeClr>
                </a:solidFill>
                <a:latin typeface="Trebuchet MS"/>
              </a:rPr>
            </a:br>
            <a:r>
              <a:rPr lang="de-AT" sz="2000" b="1" kern="0" dirty="0" smtClean="0">
                <a:solidFill>
                  <a:schemeClr val="accent2">
                    <a:lumMod val="50000"/>
                  </a:schemeClr>
                </a:solidFill>
                <a:latin typeface="Trebuchet MS"/>
              </a:rPr>
              <a:t>Amtliche Statistik zwischen </a:t>
            </a:r>
            <a:br>
              <a:rPr lang="de-AT" sz="2000" b="1" kern="0" dirty="0" smtClean="0">
                <a:solidFill>
                  <a:schemeClr val="accent2">
                    <a:lumMod val="50000"/>
                  </a:schemeClr>
                </a:solidFill>
                <a:latin typeface="Trebuchet MS"/>
              </a:rPr>
            </a:br>
            <a:r>
              <a:rPr lang="de-AT" sz="2000" b="1" kern="0" dirty="0" smtClean="0">
                <a:solidFill>
                  <a:schemeClr val="accent2">
                    <a:lumMod val="50000"/>
                  </a:schemeClr>
                </a:solidFill>
                <a:latin typeface="Trebuchet MS"/>
              </a:rPr>
              <a:t>Nutzeranforderungen und Machbarkeit: </a:t>
            </a:r>
            <a:br>
              <a:rPr lang="de-AT" sz="2000" b="1" kern="0" dirty="0" smtClean="0">
                <a:solidFill>
                  <a:schemeClr val="accent2">
                    <a:lumMod val="50000"/>
                  </a:schemeClr>
                </a:solidFill>
                <a:latin typeface="Trebuchet MS"/>
              </a:rPr>
            </a:br>
            <a:r>
              <a:rPr lang="de-AT" sz="2100" b="1" kern="0" dirty="0" smtClean="0">
                <a:solidFill>
                  <a:schemeClr val="accent2">
                    <a:lumMod val="50000"/>
                  </a:schemeClr>
                </a:solidFill>
                <a:latin typeface="Trebuchet MS"/>
              </a:rPr>
              <a:t>Zwei Beratungsgremien im Rahmen des </a:t>
            </a:r>
            <a:br>
              <a:rPr lang="de-AT" sz="2100" b="1" kern="0" dirty="0" smtClean="0">
                <a:solidFill>
                  <a:schemeClr val="accent2">
                    <a:lumMod val="50000"/>
                  </a:schemeClr>
                </a:solidFill>
                <a:latin typeface="Trebuchet MS"/>
              </a:rPr>
            </a:br>
            <a:r>
              <a:rPr lang="de-AT" sz="2100" b="1" kern="0" dirty="0" smtClean="0">
                <a:solidFill>
                  <a:schemeClr val="accent2">
                    <a:lumMod val="50000"/>
                  </a:schemeClr>
                </a:solidFill>
                <a:latin typeface="Trebuchet MS"/>
              </a:rPr>
              <a:t>Europäischen Statistischen Systems </a:t>
            </a:r>
            <a:endParaRPr lang="de-AT" sz="21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4653136"/>
            <a:ext cx="7772400" cy="864096"/>
          </a:xfrm>
        </p:spPr>
        <p:txBody>
          <a:bodyPr/>
          <a:lstStyle/>
          <a:p>
            <a:pPr marL="0" lvl="0" indent="0" algn="ctr" eaLnBrk="0" hangingPunct="0">
              <a:spcBef>
                <a:spcPts val="575"/>
              </a:spcBef>
              <a:buClr>
                <a:srgbClr val="FFFFFF"/>
              </a:buClr>
              <a:buSzPct val="85000"/>
              <a:buNone/>
            </a:pPr>
            <a:r>
              <a:rPr kumimoji="0" lang="de-A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Österreichische Statistiktage 2011</a:t>
            </a:r>
            <a:br>
              <a:rPr kumimoji="0" lang="de-A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rebuchet MS" pitchFamily="34" charset="0"/>
              </a:rPr>
            </a:br>
            <a:r>
              <a:rPr kumimoji="0" lang="de-A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   Graz, 7.- 9. September 2011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279938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610" y="692696"/>
            <a:ext cx="172056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86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76672"/>
            <a:ext cx="9143999" cy="511076"/>
          </a:xfrm>
        </p:spPr>
        <p:txBody>
          <a:bodyPr/>
          <a:lstStyle/>
          <a:p>
            <a:pPr algn="l"/>
            <a:r>
              <a:rPr lang="de-AT" sz="3200" b="1" dirty="0" smtClean="0">
                <a:solidFill>
                  <a:schemeClr val="accent2">
                    <a:lumMod val="50000"/>
                  </a:schemeClr>
                </a:solidFill>
              </a:rPr>
              <a:t>Kooperationen</a:t>
            </a:r>
            <a:endParaRPr lang="de-AT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33256"/>
            <a:ext cx="2048434" cy="73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34800"/>
            <a:ext cx="14319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470084" y="1278282"/>
            <a:ext cx="8350387" cy="4463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rgbClr val="9D9B4D"/>
              </a:buClr>
              <a:buSzPct val="105000"/>
              <a:defRPr/>
            </a:pPr>
            <a:r>
              <a:rPr lang="de-AT" sz="22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Austausch mit Repräsentanten anderer Gremien: </a:t>
            </a:r>
            <a:endParaRPr lang="de-AT" sz="2200" b="1" dirty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  <a:p>
            <a:pPr marL="342900" lvl="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de-AT" sz="2200" b="1" u="sng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Europäische Ebene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: </a:t>
            </a:r>
            <a:r>
              <a:rPr lang="de-AT" sz="2200" b="1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CMFB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 (Peter van de Ven), </a:t>
            </a:r>
            <a:r>
              <a:rPr lang="de-AT" sz="2200" b="1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Partnership Group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 (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Gerry ’Hanlon), </a:t>
            </a:r>
            <a:r>
              <a:rPr lang="de-AT" sz="2200" b="1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ECB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 (Steven Keuning), </a:t>
            </a:r>
            <a:r>
              <a:rPr lang="de-AT" sz="2200" b="1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ESSC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 (Walter Radermacher), </a:t>
            </a:r>
            <a:r>
              <a:rPr lang="de-AT" sz="2200" b="1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ESAC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 (Denise Lievesley), </a:t>
            </a:r>
            <a:r>
              <a:rPr lang="de-AT" sz="2200" b="1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Sponsorship on Quality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.</a:t>
            </a:r>
          </a:p>
          <a:p>
            <a:pPr marL="342900" lvl="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de-AT" sz="2200" b="1" u="sng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MS-Ebene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: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UK-Statistical Authority &amp; Autorité de la Statistique Publique.</a:t>
            </a:r>
          </a:p>
          <a:p>
            <a:pPr marL="342900" lvl="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200" b="1" u="sng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Country dialogues</a:t>
            </a:r>
            <a:r>
              <a:rPr lang="en-GB" sz="22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mit: Belgien, Estland, Deutschland, Ungarn, Italien,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Luxemburg, 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Polen, Slowakei.</a:t>
            </a:r>
            <a:endParaRPr lang="de-AT" sz="2200" dirty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  <a:p>
            <a:pPr lvl="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rgbClr val="9D9B4D"/>
              </a:buClr>
              <a:buSzPct val="105000"/>
              <a:defRPr/>
            </a:pPr>
            <a:r>
              <a:rPr lang="de-AT" sz="22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Gegenstand dieser Gespräche waren vor allem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:</a:t>
            </a:r>
          </a:p>
          <a:p>
            <a:pPr marL="457200" lvl="0" indent="-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Professionelle Unabhängigkeit, </a:t>
            </a:r>
            <a:endParaRPr lang="de-AT" sz="2200" dirty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  <a:p>
            <a:pPr marL="457200" lvl="0" indent="-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Qualität, </a:t>
            </a:r>
            <a:endParaRPr lang="de-AT" sz="2200" dirty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  <a:p>
            <a:pPr marL="457200" lvl="0" indent="-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Ressourcen.</a:t>
            </a: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0" y="1124744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Fußzeilenplatzhalter 3"/>
          <p:cNvSpPr txBox="1">
            <a:spLocks/>
          </p:cNvSpPr>
          <p:nvPr/>
        </p:nvSpPr>
        <p:spPr bwMode="auto">
          <a:xfrm>
            <a:off x="2687340" y="6019805"/>
            <a:ext cx="424847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9pPr>
          </a:lstStyle>
          <a:p>
            <a:r>
              <a:rPr lang="de-AT" sz="18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Österreichische Statistiktage 2011</a:t>
            </a:r>
            <a:endParaRPr lang="de-AT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4" name="Gerade Verbindung 3"/>
          <p:cNvCxnSpPr/>
          <p:nvPr/>
        </p:nvCxnSpPr>
        <p:spPr bwMode="auto">
          <a:xfrm>
            <a:off x="323528" y="4176000"/>
            <a:ext cx="129360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4864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76672"/>
            <a:ext cx="9143999" cy="511076"/>
          </a:xfrm>
        </p:spPr>
        <p:txBody>
          <a:bodyPr/>
          <a:lstStyle/>
          <a:p>
            <a:pPr algn="l"/>
            <a:r>
              <a:rPr lang="de-AT" sz="3200" b="1" dirty="0" smtClean="0">
                <a:solidFill>
                  <a:schemeClr val="accent2">
                    <a:lumMod val="50000"/>
                  </a:schemeClr>
                </a:solidFill>
              </a:rPr>
              <a:t>ESGAB</a:t>
            </a:r>
            <a:r>
              <a:rPr lang="de-AT" sz="3200" dirty="0" smtClean="0">
                <a:solidFill>
                  <a:schemeClr val="accent2">
                    <a:lumMod val="50000"/>
                  </a:schemeClr>
                </a:solidFill>
              </a:rPr>
              <a:t> - </a:t>
            </a:r>
            <a:r>
              <a:rPr lang="en-GB" sz="3200" dirty="0" smtClean="0">
                <a:solidFill>
                  <a:schemeClr val="accent2">
                    <a:lumMod val="50000"/>
                  </a:schemeClr>
                </a:solidFill>
              </a:rPr>
              <a:t>stakeholder survey</a:t>
            </a:r>
            <a:endParaRPr lang="en-GB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33256"/>
            <a:ext cx="2048434" cy="73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34800"/>
            <a:ext cx="14319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486852" y="1268760"/>
            <a:ext cx="8134363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D9B4D"/>
              </a:buClr>
              <a:buSzPct val="105000"/>
              <a:defRPr/>
            </a:pPr>
            <a:r>
              <a:rPr lang="de-AT" sz="20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Im April 2010 führte ESGAB eine Befragung unter Stakeholdern durch, um eine Einschätzung zu bekommen, wie offizielle Statistik in den MS wahrgenommen wird. </a:t>
            </a:r>
          </a:p>
          <a:p>
            <a:pPr lvl="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D9B4D"/>
              </a:buClr>
              <a:buSzPct val="105000"/>
              <a:defRPr/>
            </a:pPr>
            <a:r>
              <a:rPr lang="de-AT" sz="20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59 Personen gaben Auskunft, Antwortquote 33%, weder repräsentativ, noch Zufallsauswahl. </a:t>
            </a:r>
          </a:p>
          <a:p>
            <a:pPr lvl="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D9B4D"/>
              </a:buClr>
              <a:buSzPct val="105000"/>
              <a:defRPr/>
            </a:pPr>
            <a:r>
              <a:rPr lang="de-AT" sz="20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Aus 4 MS keinerlei Rücklauf,</a:t>
            </a:r>
          </a:p>
          <a:p>
            <a:pPr lvl="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D9B4D"/>
              </a:buClr>
              <a:buSzPct val="105000"/>
              <a:defRPr/>
            </a:pPr>
            <a:r>
              <a:rPr lang="de-AT" sz="20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1 - 6 Teilnehmer von den anderen MS, „expert users“. </a:t>
            </a:r>
          </a:p>
          <a:p>
            <a:pPr lvl="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D9B4D"/>
              </a:buClr>
              <a:buSzPct val="105000"/>
              <a:defRPr/>
            </a:pPr>
            <a:r>
              <a:rPr lang="de-AT" sz="20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73% war der CoP bekannt.</a:t>
            </a:r>
          </a:p>
          <a:p>
            <a:pPr lvl="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D9B4D"/>
              </a:buClr>
              <a:buSzPct val="105000"/>
              <a:defRPr/>
            </a:pPr>
            <a:r>
              <a:rPr lang="de-AT" sz="20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Hitliste der CoP Grundsätze waren:</a:t>
            </a:r>
          </a:p>
          <a:p>
            <a:pPr marL="457200" lvl="0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+mj-lt"/>
              <a:buAutoNum type="arabicPeriod"/>
              <a:defRPr/>
            </a:pPr>
            <a:r>
              <a:rPr lang="de-AT" sz="2000" b="1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ANGEMESSENE </a:t>
            </a:r>
            <a:r>
              <a:rPr lang="de-AT" sz="20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RESSOURCEN – gelistet an 1. oder 2. Stelle von 45% der Respondenten.</a:t>
            </a:r>
          </a:p>
          <a:p>
            <a:pPr marL="457200" lvl="0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+mj-lt"/>
              <a:buAutoNum type="arabicPeriod"/>
              <a:defRPr/>
            </a:pPr>
            <a:r>
              <a:rPr lang="de-AT" sz="2000" b="1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KOHÄRENZ UND </a:t>
            </a:r>
            <a:r>
              <a:rPr lang="de-AT" sz="20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VERGLEICHBARKEIT und ZUGÄNGLICHKEIT </a:t>
            </a:r>
            <a:r>
              <a:rPr lang="de-AT" sz="2000" b="1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UND KLARHEIT– </a:t>
            </a:r>
            <a:r>
              <a:rPr lang="de-AT" sz="20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Spitzenreiter bei 1/3. </a:t>
            </a:r>
            <a:r>
              <a:rPr lang="de-AT" sz="2000" b="1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der </a:t>
            </a:r>
            <a:r>
              <a:rPr lang="de-AT" sz="20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Respondenten </a:t>
            </a:r>
            <a:endParaRPr lang="de-AT" sz="2000" dirty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0" y="1124744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Fußzeilenplatzhalter 3"/>
          <p:cNvSpPr txBox="1">
            <a:spLocks/>
          </p:cNvSpPr>
          <p:nvPr/>
        </p:nvSpPr>
        <p:spPr bwMode="auto">
          <a:xfrm>
            <a:off x="2687340" y="6019805"/>
            <a:ext cx="424847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9pPr>
          </a:lstStyle>
          <a:p>
            <a:r>
              <a:rPr lang="de-AT" sz="18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Österreichische Statistiktage 2011</a:t>
            </a:r>
            <a:endParaRPr lang="de-AT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9" name="Gerade Verbindung 8"/>
          <p:cNvCxnSpPr/>
          <p:nvPr/>
        </p:nvCxnSpPr>
        <p:spPr bwMode="auto">
          <a:xfrm>
            <a:off x="486852" y="1260872"/>
            <a:ext cx="129360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422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33256"/>
            <a:ext cx="2048434" cy="73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34800"/>
            <a:ext cx="14319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470085" y="1412776"/>
            <a:ext cx="7982112" cy="3988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+mj-lt"/>
              <a:buAutoNum type="arabicParenR"/>
              <a:defRPr/>
            </a:pPr>
            <a:r>
              <a:rPr lang="en-US" sz="21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Trust </a:t>
            </a:r>
            <a:r>
              <a:rPr lang="en-US" sz="2100" b="1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in official statistics: 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up to 90% (almost to) fully trust in own country statistics, inverse for other MS statistics. More then 90% trust Eurostat data -&gt; BUT: concerns over cross-country comparability and ability to ensure consistency over time and maintenance of time series in case of definition changes. </a:t>
            </a:r>
          </a:p>
          <a:p>
            <a:pPr marL="457200" lvl="0" indent="-457200"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+mj-lt"/>
              <a:buAutoNum type="arabicParenR"/>
              <a:defRPr/>
            </a:pPr>
            <a:r>
              <a:rPr lang="en-US" sz="21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Code </a:t>
            </a:r>
            <a:r>
              <a:rPr lang="en-US" sz="2100" b="1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of Practice compliance in the ESS: 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76% think that NSIs in their country apply the principles of the CoP. 17% think they do partly. </a:t>
            </a:r>
          </a:p>
          <a:p>
            <a:pPr marL="457200" lvl="0" indent="-457200"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+mj-lt"/>
              <a:buAutoNum type="arabicParenR"/>
              <a:defRPr/>
            </a:pPr>
            <a:r>
              <a:rPr lang="en-US" sz="21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Measures </a:t>
            </a:r>
            <a:r>
              <a:rPr lang="en-US" sz="2100" b="1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to guarantee/strengthen professional independence</a:t>
            </a:r>
          </a:p>
          <a:p>
            <a:pPr marL="444500" lvl="0"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83% think that the (statistical) law in their country </a:t>
            </a:r>
            <a:r>
              <a:rPr lang="en-US" sz="21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guarantees 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professional independence of the NSI. </a:t>
            </a:r>
            <a:endParaRPr lang="en-US" sz="2100" dirty="0" smtClean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0" y="1124744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Fußzeilenplatzhalter 3"/>
          <p:cNvSpPr txBox="1">
            <a:spLocks/>
          </p:cNvSpPr>
          <p:nvPr/>
        </p:nvSpPr>
        <p:spPr bwMode="auto">
          <a:xfrm>
            <a:off x="2687340" y="6019805"/>
            <a:ext cx="424847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9pPr>
          </a:lstStyle>
          <a:p>
            <a:r>
              <a:rPr lang="de-AT" sz="18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Österreichische Statistiktage 2011</a:t>
            </a:r>
            <a:endParaRPr lang="de-AT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18009" y="476672"/>
            <a:ext cx="9143999" cy="51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9pPr>
          </a:lstStyle>
          <a:p>
            <a:pPr algn="l"/>
            <a:r>
              <a:rPr lang="de-AT" sz="3200" b="1" dirty="0" smtClean="0">
                <a:solidFill>
                  <a:schemeClr val="accent2">
                    <a:lumMod val="50000"/>
                  </a:schemeClr>
                </a:solidFill>
              </a:rPr>
              <a:t>ESGAB</a:t>
            </a:r>
            <a:r>
              <a:rPr lang="de-AT" sz="3200" dirty="0" smtClean="0">
                <a:solidFill>
                  <a:schemeClr val="accent2">
                    <a:lumMod val="50000"/>
                  </a:schemeClr>
                </a:solidFill>
              </a:rPr>
              <a:t> - </a:t>
            </a:r>
            <a:r>
              <a:rPr lang="en-GB" sz="3200" dirty="0" smtClean="0">
                <a:solidFill>
                  <a:schemeClr val="accent2">
                    <a:lumMod val="50000"/>
                  </a:schemeClr>
                </a:solidFill>
              </a:rPr>
              <a:t>stakeholder survey               </a:t>
            </a:r>
            <a:r>
              <a:rPr lang="de-AT" sz="3200" dirty="0" smtClean="0">
                <a:solidFill>
                  <a:schemeClr val="accent2">
                    <a:lumMod val="50000"/>
                  </a:schemeClr>
                </a:solidFill>
              </a:rPr>
              <a:t>Ergebnisse</a:t>
            </a:r>
            <a:endParaRPr lang="de-AT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65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33256"/>
            <a:ext cx="2048434" cy="73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34800"/>
            <a:ext cx="14319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470084" y="1340768"/>
            <a:ext cx="8422395" cy="4343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1" fontAlgn="auto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+mj-lt"/>
              <a:buAutoNum type="arabicParenR" startAt="4"/>
              <a:defRPr/>
            </a:pPr>
            <a:r>
              <a:rPr lang="en-US" sz="21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NSIs </a:t>
            </a:r>
            <a:r>
              <a:rPr lang="en-US" sz="2100" b="1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are free of political interference: </a:t>
            </a:r>
          </a:p>
          <a:p>
            <a:pPr marL="444500" lvl="0" indent="-444500" eaLnBrk="1" fontAlgn="auto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en-US" sz="21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	</a:t>
            </a:r>
            <a:r>
              <a:rPr lang="en-US" sz="21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49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% fully and 41% almost agree. 10% </a:t>
            </a:r>
            <a:r>
              <a:rPr lang="en-US" sz="21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negative.</a:t>
            </a:r>
          </a:p>
          <a:p>
            <a:pPr marL="457200" lvl="0" indent="-457200" eaLnBrk="1" fontAlgn="auto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+mj-lt"/>
              <a:buAutoNum type="arabicParenR" startAt="5"/>
              <a:defRPr/>
            </a:pPr>
            <a:r>
              <a:rPr lang="en-US" sz="21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Have </a:t>
            </a:r>
            <a:r>
              <a:rPr lang="en-US" sz="2100" b="1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the changes of any of the last three heads of the NSI been associated with elections or changes in government? </a:t>
            </a:r>
          </a:p>
          <a:p>
            <a:pPr marL="444500" lvl="0" indent="-444500" eaLnBrk="1" fontAlgn="auto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en-US" sz="21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	</a:t>
            </a:r>
            <a:r>
              <a:rPr lang="en-US" sz="21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60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% no, 30% yes, 10% do not know.</a:t>
            </a:r>
          </a:p>
          <a:p>
            <a:pPr marL="457200" lvl="0" indent="-457200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+mj-lt"/>
              <a:buAutoNum type="arabicParenR" startAt="6"/>
              <a:defRPr/>
            </a:pPr>
            <a:r>
              <a:rPr lang="en-US" sz="21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Access </a:t>
            </a:r>
            <a:r>
              <a:rPr lang="en-US" sz="2100" b="1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to data: </a:t>
            </a:r>
          </a:p>
          <a:p>
            <a:pPr marL="812800" lvl="0" indent="-368300" eaLnBrk="1" fontAlgn="auto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en-US" sz="2100" b="1" dirty="0" smtClean="0">
                <a:solidFill>
                  <a:srgbClr val="FF0000"/>
                </a:solidFill>
                <a:latin typeface="Trebuchet MS" pitchFamily="34" charset="0"/>
              </a:rPr>
              <a:t>a</a:t>
            </a:r>
            <a:r>
              <a:rPr lang="en-US" sz="2100" b="1" dirty="0">
                <a:solidFill>
                  <a:srgbClr val="FF0000"/>
                </a:solidFill>
                <a:latin typeface="Trebuchet MS" pitchFamily="34" charset="0"/>
              </a:rPr>
              <a:t>) </a:t>
            </a:r>
            <a:r>
              <a:rPr lang="en-US" sz="2100" b="1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at the same time - 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68% yes, 22% partly, 7% no, 3% don't </a:t>
            </a:r>
            <a:r>
              <a:rPr lang="en-US" sz="21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know</a:t>
            </a:r>
            <a:endParaRPr lang="en-US" sz="2100" dirty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  <a:p>
            <a:pPr marL="812800" indent="-368300" eaLnBrk="1" fontAlgn="auto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en-US" sz="2100" b="1" dirty="0" smtClean="0">
                <a:solidFill>
                  <a:srgbClr val="FF0000"/>
                </a:solidFill>
                <a:latin typeface="Trebuchet MS" pitchFamily="34" charset="0"/>
              </a:rPr>
              <a:t>b</a:t>
            </a:r>
            <a:r>
              <a:rPr lang="en-US" sz="2100" b="1" dirty="0">
                <a:solidFill>
                  <a:srgbClr val="FF0000"/>
                </a:solidFill>
                <a:latin typeface="Trebuchet MS" pitchFamily="34" charset="0"/>
              </a:rPr>
              <a:t>) </a:t>
            </a:r>
            <a:r>
              <a:rPr lang="en-US" sz="2100" b="1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NSI in your country grant pre-release access: 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64% no, 22% partly, 11% </a:t>
            </a:r>
            <a:r>
              <a:rPr lang="en-US" sz="21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yes. </a:t>
            </a:r>
          </a:p>
          <a:p>
            <a:pPr marL="444500" eaLnBrk="1" fontAlgn="auto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en-US" sz="21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ESGAB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, Jahresbericht 2010: </a:t>
            </a:r>
            <a:r>
              <a:rPr lang="en-US" sz="21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“</a:t>
            </a:r>
            <a:r>
              <a:rPr lang="de-AT" sz="21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Desgleichen muss der </a:t>
            </a:r>
            <a:r>
              <a:rPr lang="de-AT" sz="21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gleich-berechtigte </a:t>
            </a:r>
            <a:r>
              <a:rPr lang="de-AT" sz="21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Zugang zu statistischen </a:t>
            </a:r>
            <a:r>
              <a:rPr lang="de-AT" sz="21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Informationen gewähr-leistet </a:t>
            </a:r>
            <a:r>
              <a:rPr lang="de-AT" sz="21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sein. </a:t>
            </a:r>
            <a:r>
              <a:rPr lang="de-AT" sz="21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Es </a:t>
            </a:r>
            <a:r>
              <a:rPr lang="de-AT" sz="21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sei darauf hingewiesen, dass 41% </a:t>
            </a:r>
            <a:r>
              <a:rPr lang="de-AT" sz="21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der Verbesserungsempfehlungen </a:t>
            </a:r>
            <a:r>
              <a:rPr lang="de-AT" sz="21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in diesem Bereich bislang nicht umgesetzt sind</a:t>
            </a:r>
            <a:r>
              <a:rPr lang="de-AT" sz="21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.“</a:t>
            </a:r>
            <a:endParaRPr lang="de-AT" sz="2100" dirty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0" y="1124744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Fußzeilenplatzhalter 3"/>
          <p:cNvSpPr txBox="1">
            <a:spLocks/>
          </p:cNvSpPr>
          <p:nvPr/>
        </p:nvSpPr>
        <p:spPr bwMode="auto">
          <a:xfrm>
            <a:off x="2687340" y="6019805"/>
            <a:ext cx="424847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9pPr>
          </a:lstStyle>
          <a:p>
            <a:r>
              <a:rPr lang="de-AT" sz="18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Österreichische Statistiktage 2011</a:t>
            </a:r>
            <a:endParaRPr lang="de-AT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itel 1"/>
          <p:cNvSpPr txBox="1">
            <a:spLocks noGrp="1"/>
          </p:cNvSpPr>
          <p:nvPr>
            <p:ph type="title"/>
          </p:nvPr>
        </p:nvSpPr>
        <p:spPr bwMode="auto">
          <a:xfrm>
            <a:off x="0" y="476672"/>
            <a:ext cx="9144000" cy="51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9pPr>
          </a:lstStyle>
          <a:p>
            <a:pPr algn="l"/>
            <a:r>
              <a:rPr lang="de-AT" sz="3200" b="1" dirty="0" smtClean="0">
                <a:solidFill>
                  <a:schemeClr val="accent2">
                    <a:lumMod val="50000"/>
                  </a:schemeClr>
                </a:solidFill>
              </a:rPr>
              <a:t>ESGAB</a:t>
            </a:r>
            <a:r>
              <a:rPr lang="de-AT" sz="3200" dirty="0" smtClean="0">
                <a:solidFill>
                  <a:schemeClr val="accent2">
                    <a:lumMod val="50000"/>
                  </a:schemeClr>
                </a:solidFill>
              </a:rPr>
              <a:t> - </a:t>
            </a:r>
            <a:r>
              <a:rPr lang="en-GB" sz="3200" dirty="0" smtClean="0">
                <a:solidFill>
                  <a:schemeClr val="accent2">
                    <a:lumMod val="50000"/>
                  </a:schemeClr>
                </a:solidFill>
              </a:rPr>
              <a:t>stakeholder survey               </a:t>
            </a:r>
            <a:r>
              <a:rPr lang="de-AT" sz="3200" dirty="0" smtClean="0">
                <a:solidFill>
                  <a:schemeClr val="accent2">
                    <a:lumMod val="50000"/>
                  </a:schemeClr>
                </a:solidFill>
              </a:rPr>
              <a:t>Ergebnisse</a:t>
            </a:r>
            <a:endParaRPr lang="de-AT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22000" y="2916000"/>
            <a:ext cx="149344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6850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76672"/>
            <a:ext cx="9143999" cy="511076"/>
          </a:xfrm>
        </p:spPr>
        <p:txBody>
          <a:bodyPr/>
          <a:lstStyle/>
          <a:p>
            <a:pPr algn="l"/>
            <a:r>
              <a:rPr lang="de-AT" sz="3200" dirty="0" smtClean="0">
                <a:solidFill>
                  <a:schemeClr val="accent2">
                    <a:lumMod val="50000"/>
                  </a:schemeClr>
                </a:solidFill>
              </a:rPr>
              <a:t>CoP -&gt; </a:t>
            </a:r>
            <a:r>
              <a:rPr lang="de-AT" sz="3200" b="1" dirty="0" smtClean="0">
                <a:solidFill>
                  <a:schemeClr val="accent2">
                    <a:lumMod val="50000"/>
                  </a:schemeClr>
                </a:solidFill>
              </a:rPr>
              <a:t>Compliance Monitoring </a:t>
            </a:r>
            <a:endParaRPr lang="de-AT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33256"/>
            <a:ext cx="2048434" cy="73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34800"/>
            <a:ext cx="14319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470084" y="1484784"/>
            <a:ext cx="8350387" cy="323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de-AT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Durchgeführt von Eurostat. Ziel ist eine Bestands-aufnahme, inwieweit die </a:t>
            </a:r>
            <a:r>
              <a:rPr lang="de-AT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Verbesserungsvorschläge der </a:t>
            </a:r>
            <a:r>
              <a:rPr lang="de-AT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Peers  von Seiten der NSÄ und Eurostat erledigt wurden.</a:t>
            </a:r>
          </a:p>
          <a:p>
            <a:pPr marL="342900" lvl="0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de-AT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Von 677 Verbesserungsvorschlägen wurden bis Mai 2011 60% durchgeführt, 273 sind aber weiterhin offen.</a:t>
            </a:r>
          </a:p>
          <a:p>
            <a:pPr marL="342900" lvl="0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de-AT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Daraus folgt: Wiederholt wurde von ESGAB eine </a:t>
            </a:r>
            <a:r>
              <a:rPr lang="de-AT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schnellere </a:t>
            </a:r>
            <a:r>
              <a:rPr lang="de-AT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Umsetzung </a:t>
            </a:r>
            <a:r>
              <a:rPr lang="de-AT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der </a:t>
            </a:r>
            <a:r>
              <a:rPr lang="de-AT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Verbesserungsvorschläge verlangt</a:t>
            </a:r>
            <a:r>
              <a:rPr lang="de-AT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. Ziel müsse die Einhaltung der Bestimmungen der </a:t>
            </a:r>
            <a:r>
              <a:rPr lang="de-AT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Europäischen Statistikverordnung </a:t>
            </a:r>
            <a:r>
              <a:rPr lang="de-AT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und des CoP sein</a:t>
            </a:r>
            <a:r>
              <a:rPr lang="de-AT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.</a:t>
            </a:r>
            <a:endParaRPr lang="de-AT" dirty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0" y="1124744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Fußzeilenplatzhalter 3"/>
          <p:cNvSpPr txBox="1">
            <a:spLocks/>
          </p:cNvSpPr>
          <p:nvPr/>
        </p:nvSpPr>
        <p:spPr bwMode="auto">
          <a:xfrm>
            <a:off x="2687340" y="6019805"/>
            <a:ext cx="424847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9pPr>
          </a:lstStyle>
          <a:p>
            <a:r>
              <a:rPr lang="de-AT" sz="18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Österreichische Statistiktage 2011</a:t>
            </a:r>
            <a:endParaRPr lang="de-AT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76672"/>
            <a:ext cx="9143999" cy="511076"/>
          </a:xfrm>
        </p:spPr>
        <p:txBody>
          <a:bodyPr/>
          <a:lstStyle/>
          <a:p>
            <a:pPr algn="l"/>
            <a:r>
              <a:rPr lang="de-AT" sz="3200" b="1" dirty="0" smtClean="0">
                <a:solidFill>
                  <a:schemeClr val="accent2">
                    <a:lumMod val="50000"/>
                  </a:schemeClr>
                </a:solidFill>
              </a:rPr>
              <a:t>Compliance Monitoring </a:t>
            </a:r>
            <a:r>
              <a:rPr lang="de-AT" sz="2600" dirty="0" smtClean="0">
                <a:solidFill>
                  <a:schemeClr val="accent2">
                    <a:lumMod val="50000"/>
                  </a:schemeClr>
                </a:solidFill>
              </a:rPr>
              <a:t>-&gt; Professional Independence</a:t>
            </a:r>
            <a:endParaRPr lang="de-AT" sz="2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33256"/>
            <a:ext cx="2048434" cy="73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34800"/>
            <a:ext cx="14319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0" y="1304567"/>
            <a:ext cx="9144000" cy="37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683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+mj-lt"/>
              <a:buAutoNum type="arabicParenR"/>
              <a:defRPr/>
            </a:pPr>
            <a:r>
              <a:rPr lang="en-US" sz="2100" b="1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Professional independence:</a:t>
            </a:r>
          </a:p>
          <a:p>
            <a:pPr marL="723900" lvl="0" indent="-2794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Symbol" pitchFamily="18" charset="2"/>
              <a:buChar char="-"/>
              <a:defRPr/>
            </a:pPr>
            <a:r>
              <a:rPr lang="en-US" sz="21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15 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countries = declare no constraints. </a:t>
            </a:r>
          </a:p>
          <a:p>
            <a:pPr marL="901700" lvl="0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Symbol" pitchFamily="18" charset="2"/>
              <a:buChar char="-"/>
              <a:defRPr/>
            </a:pPr>
            <a:r>
              <a:rPr lang="en-US" sz="21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8 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countries cite risks </a:t>
            </a:r>
            <a:r>
              <a:rPr lang="en-US" sz="21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(dependency 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on </a:t>
            </a:r>
            <a:r>
              <a:rPr lang="en-US" sz="21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resources granted 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by the state budget + the related decision </a:t>
            </a:r>
            <a:r>
              <a:rPr lang="en-US" sz="21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making process). </a:t>
            </a:r>
            <a:endParaRPr lang="en-US" sz="2100" dirty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  <a:p>
            <a:pPr marL="444500" lvl="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D9B4D"/>
              </a:buClr>
              <a:buSzPct val="105000"/>
              <a:defRPr/>
            </a:pPr>
            <a:r>
              <a:rPr lang="de-AT" sz="21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ESGAB Jahresbericht 2010: „Es bleibt also noch viel zu tun. 59% der in den Peer-Reviews von 2006-2008 empfohlenen Verbesserungen zur Stärkung der fachlichen Unabhängigkeit stehen noch immer aus; daraus folgt, die Umsetzung muss zügiger </a:t>
            </a:r>
            <a:r>
              <a:rPr lang="de-AT" sz="21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erfolgen</a:t>
            </a:r>
            <a:r>
              <a:rPr lang="de-AT" sz="21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.“</a:t>
            </a:r>
            <a:endParaRPr lang="en-US" sz="2100" dirty="0" smtClean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  <a:p>
            <a:pPr marL="457200" lvl="0" indent="-3683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+mj-lt"/>
              <a:buAutoNum type="arabicParenR" startAt="2"/>
              <a:defRPr/>
            </a:pPr>
            <a:r>
              <a:rPr lang="en-US" sz="21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What is the procedure for the dismissal of the DG?</a:t>
            </a:r>
          </a:p>
          <a:p>
            <a:pPr marL="444500" lvl="0" indent="-4445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D9B4D"/>
              </a:buClr>
              <a:buSzPct val="105000"/>
              <a:defRPr/>
            </a:pPr>
            <a:r>
              <a:rPr lang="en-US" sz="2100" b="1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	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Dismissal rule laid </a:t>
            </a:r>
            <a:r>
              <a:rPr lang="en-US" sz="21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down	</a:t>
            </a:r>
            <a:r>
              <a:rPr lang="en-US" sz="2100" dirty="0" smtClean="0">
                <a:solidFill>
                  <a:srgbClr val="FF0000"/>
                </a:solidFill>
                <a:latin typeface="Trebuchet MS" pitchFamily="34" charset="0"/>
              </a:rPr>
              <a:t>a)</a:t>
            </a:r>
            <a:r>
              <a:rPr lang="en-US" sz="21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 in statistics or civil service act - 19 MS,   </a:t>
            </a:r>
          </a:p>
          <a:p>
            <a:pPr lvl="0" defTabSz="13081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D9B4D"/>
              </a:buClr>
              <a:buSzPct val="105000"/>
              <a:tabLst>
                <a:tab pos="3683000" algn="l"/>
              </a:tabLst>
              <a:defRPr/>
            </a:pP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		</a:t>
            </a:r>
            <a:r>
              <a:rPr lang="en-US" sz="2100" dirty="0" smtClean="0">
                <a:solidFill>
                  <a:srgbClr val="FF0000"/>
                </a:solidFill>
                <a:latin typeface="Trebuchet MS" pitchFamily="34" charset="0"/>
              </a:rPr>
              <a:t>b) 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without reference to legal </a:t>
            </a:r>
            <a:r>
              <a:rPr lang="en-US" sz="21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act - 12 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MS</a:t>
            </a:r>
            <a:r>
              <a:rPr lang="en-US" sz="21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.</a:t>
            </a:r>
            <a:endParaRPr lang="de-AT" sz="2100" dirty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0" y="1124744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Fußzeilenplatzhalter 3"/>
          <p:cNvSpPr txBox="1">
            <a:spLocks/>
          </p:cNvSpPr>
          <p:nvPr/>
        </p:nvSpPr>
        <p:spPr bwMode="auto">
          <a:xfrm>
            <a:off x="2687340" y="6019805"/>
            <a:ext cx="424847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9pPr>
          </a:lstStyle>
          <a:p>
            <a:r>
              <a:rPr lang="de-AT" sz="18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Österreichische Statistiktage 2011</a:t>
            </a:r>
            <a:endParaRPr lang="de-AT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76672"/>
            <a:ext cx="9143999" cy="511076"/>
          </a:xfrm>
        </p:spPr>
        <p:txBody>
          <a:bodyPr/>
          <a:lstStyle/>
          <a:p>
            <a:pPr algn="l"/>
            <a:r>
              <a:rPr lang="de-AT" sz="3200" b="1" dirty="0">
                <a:solidFill>
                  <a:srgbClr val="3333CC">
                    <a:lumMod val="50000"/>
                  </a:srgbClr>
                </a:solidFill>
              </a:rPr>
              <a:t>Compliance Monitoring </a:t>
            </a:r>
            <a:r>
              <a:rPr lang="de-AT" sz="2600" dirty="0">
                <a:solidFill>
                  <a:srgbClr val="3333CC">
                    <a:lumMod val="50000"/>
                  </a:srgbClr>
                </a:solidFill>
              </a:rPr>
              <a:t>-&gt; Professional Independence</a:t>
            </a:r>
            <a:endParaRPr lang="de-AT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33256"/>
            <a:ext cx="2048434" cy="73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34800"/>
            <a:ext cx="14319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7504" y="1412776"/>
            <a:ext cx="8640960" cy="381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0" indent="-4445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+mj-lt"/>
              <a:buAutoNum type="arabicParenR" startAt="3"/>
              <a:defRPr/>
            </a:pPr>
            <a:r>
              <a:rPr lang="en-GB" sz="21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Weaknesses in the nomination and dismissal procedures for the DG of the NSI </a:t>
            </a:r>
          </a:p>
          <a:p>
            <a:pPr marL="901700" lvl="1" indent="-3683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Symbol" pitchFamily="18" charset="2"/>
              <a:buChar char="-"/>
              <a:defRPr/>
            </a:pPr>
            <a:r>
              <a:rPr lang="en-GB" sz="21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4 countries criticise lack of open competition/transparency.</a:t>
            </a:r>
          </a:p>
          <a:p>
            <a:pPr marL="901700" lvl="1" indent="-3683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Symbol" pitchFamily="18" charset="2"/>
              <a:buChar char="-"/>
              <a:defRPr/>
            </a:pPr>
            <a:r>
              <a:rPr lang="en-GB" sz="21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In three other countries competition is in place, but -&gt; mechanic implementation of a public competition can be seen as counterproductive -&gt; selection criteria can be defined for a specific person (therefore decision can be taken for political interests).</a:t>
            </a:r>
          </a:p>
          <a:p>
            <a:pPr marL="901700" lvl="1" indent="-3683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Symbol" pitchFamily="18" charset="2"/>
              <a:buChar char="-"/>
              <a:defRPr/>
            </a:pPr>
            <a:r>
              <a:rPr lang="en-GB" sz="21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8 countries identify issues related to ambiguous appointment/ dismissal rules or practices (Minister/Government in charge for statistics to appoint/dismiss "a favourite candidate, even if in practise counterbalanced by jury/advisory boards”).</a:t>
            </a:r>
            <a:endParaRPr lang="en-GB" sz="2100" dirty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0" y="1124744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Fußzeilenplatzhalter 3"/>
          <p:cNvSpPr txBox="1">
            <a:spLocks/>
          </p:cNvSpPr>
          <p:nvPr/>
        </p:nvSpPr>
        <p:spPr bwMode="auto">
          <a:xfrm>
            <a:off x="2687340" y="6019805"/>
            <a:ext cx="424847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9pPr>
          </a:lstStyle>
          <a:p>
            <a:r>
              <a:rPr lang="de-AT" sz="18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Österreichische Statistiktage 2011</a:t>
            </a:r>
            <a:endParaRPr lang="de-AT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2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76672"/>
            <a:ext cx="9143999" cy="511076"/>
          </a:xfrm>
        </p:spPr>
        <p:txBody>
          <a:bodyPr/>
          <a:lstStyle/>
          <a:p>
            <a:pPr algn="l"/>
            <a:r>
              <a:rPr lang="de-AT" sz="3200" b="1" kern="1200" dirty="0">
                <a:solidFill>
                  <a:srgbClr val="000066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Compliance Monitoring: </a:t>
            </a:r>
            <a:r>
              <a:rPr lang="de-AT" sz="2600" kern="1200" dirty="0" smtClean="0">
                <a:solidFill>
                  <a:srgbClr val="000066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Ressourcen</a:t>
            </a:r>
            <a:endParaRPr lang="de-AT" sz="2600" dirty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33256"/>
            <a:ext cx="2048434" cy="73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34800"/>
            <a:ext cx="14319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7504" y="1340768"/>
            <a:ext cx="8928992" cy="407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400"/>
              </a:spcBef>
              <a:buClr>
                <a:srgbClr val="FF0000"/>
              </a:buClr>
              <a:buSzPct val="100000"/>
              <a:buFont typeface="+mj-lt"/>
              <a:buAutoNum type="arabicPeriod" startAt="4"/>
            </a:pPr>
            <a:r>
              <a:rPr lang="en-US" sz="2200" b="1" dirty="0">
                <a:solidFill>
                  <a:srgbClr val="000066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What is the situation today in comparison to last year? </a:t>
            </a:r>
            <a:endParaRPr lang="en-US" sz="2200" b="1" dirty="0" smtClean="0">
              <a:solidFill>
                <a:srgbClr val="000066"/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  <a:p>
            <a:pPr marL="444500" lvl="0">
              <a:spcBef>
                <a:spcPts val="400"/>
              </a:spcBef>
              <a:buClr>
                <a:srgbClr val="FF0000"/>
              </a:buClr>
              <a:buSzPct val="100000"/>
            </a:pPr>
            <a:r>
              <a:rPr lang="en-US" sz="2200" dirty="0" smtClean="0">
                <a:solidFill>
                  <a:srgbClr val="000066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Roughly </a:t>
            </a:r>
            <a:r>
              <a:rPr lang="en-US" sz="2200" dirty="0">
                <a:solidFill>
                  <a:srgbClr val="000066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half of ESS members are dealing with reduced resources</a:t>
            </a:r>
            <a:r>
              <a:rPr lang="en-US" sz="2200" dirty="0" smtClean="0">
                <a:solidFill>
                  <a:srgbClr val="000066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sz="2200" dirty="0">
                <a:solidFill>
                  <a:srgbClr val="000066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Steady budget in 9 countries, increase in 3.</a:t>
            </a:r>
          </a:p>
          <a:p>
            <a:pPr marL="457200" lvl="0" indent="-457200">
              <a:spcBef>
                <a:spcPts val="400"/>
              </a:spcBef>
              <a:buClr>
                <a:srgbClr val="FF0000"/>
              </a:buClr>
              <a:buSzPct val="100000"/>
              <a:buFont typeface="+mj-lt"/>
              <a:buAutoNum type="arabicPeriod" startAt="5"/>
            </a:pPr>
            <a:r>
              <a:rPr lang="en-GB" sz="2200" b="1" dirty="0">
                <a:solidFill>
                  <a:srgbClr val="000066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What is the impact? </a:t>
            </a:r>
            <a:r>
              <a:rPr lang="en-GB" sz="2200" dirty="0">
                <a:solidFill>
                  <a:srgbClr val="000066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						MS</a:t>
            </a:r>
          </a:p>
          <a:p>
            <a:pPr marL="614363" lvl="0" indent="-342900">
              <a:spcBef>
                <a:spcPts val="0"/>
              </a:spcBef>
              <a:buClr>
                <a:srgbClr val="FF0000"/>
              </a:buClr>
              <a:buSzPct val="100000"/>
              <a:buFont typeface="Symbol" pitchFamily="18" charset="2"/>
              <a:buChar char="-"/>
            </a:pPr>
            <a:r>
              <a:rPr lang="en-GB" sz="2200" dirty="0">
                <a:solidFill>
                  <a:srgbClr val="000066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Reduce surveys, their cost, frequency, samples, breakdown </a:t>
            </a:r>
            <a:r>
              <a:rPr lang="en-GB" sz="2200" dirty="0" smtClean="0">
                <a:solidFill>
                  <a:srgbClr val="000066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 	 8</a:t>
            </a:r>
            <a:endParaRPr lang="en-GB" sz="2200" dirty="0">
              <a:solidFill>
                <a:srgbClr val="000066"/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  <a:p>
            <a:pPr marL="614363" lvl="0" indent="-342900">
              <a:spcBef>
                <a:spcPts val="0"/>
              </a:spcBef>
              <a:buClr>
                <a:srgbClr val="FF0000"/>
              </a:buClr>
              <a:buSzPct val="100000"/>
              <a:buFont typeface="Symbol" pitchFamily="18" charset="2"/>
              <a:buChar char="-"/>
            </a:pPr>
            <a:r>
              <a:rPr lang="en-GB" sz="2200" dirty="0">
                <a:solidFill>
                  <a:srgbClr val="000066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Restricting new initiatives, investments, IT solutions		 7</a:t>
            </a:r>
          </a:p>
          <a:p>
            <a:pPr marL="614363" lvl="0" indent="-342900">
              <a:spcBef>
                <a:spcPts val="0"/>
              </a:spcBef>
              <a:buClr>
                <a:srgbClr val="FF0000"/>
              </a:buClr>
              <a:buSzPct val="100000"/>
              <a:buFont typeface="Symbol" pitchFamily="18" charset="2"/>
              <a:buChar char="-"/>
            </a:pPr>
            <a:r>
              <a:rPr lang="en-GB" sz="2200" dirty="0">
                <a:solidFill>
                  <a:srgbClr val="000066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Extra pressure on staff, re-prioritising, increased </a:t>
            </a:r>
            <a:r>
              <a:rPr lang="en-GB" sz="2200" dirty="0" smtClean="0">
                <a:solidFill>
                  <a:srgbClr val="000066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analysis to </a:t>
            </a:r>
            <a:r>
              <a:rPr lang="en-GB" sz="2200" dirty="0">
                <a:solidFill>
                  <a:srgbClr val="000066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reduce </a:t>
            </a:r>
            <a:r>
              <a:rPr lang="en-GB" sz="2200" dirty="0" smtClean="0">
                <a:solidFill>
                  <a:srgbClr val="000066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tasks, </a:t>
            </a:r>
            <a:r>
              <a:rPr lang="en-GB" sz="2200" dirty="0">
                <a:solidFill>
                  <a:srgbClr val="000066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new demands linked to funding source </a:t>
            </a:r>
            <a:r>
              <a:rPr lang="en-GB" sz="2200" dirty="0" smtClean="0">
                <a:solidFill>
                  <a:srgbClr val="000066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		 </a:t>
            </a:r>
            <a:r>
              <a:rPr lang="en-GB" sz="2200" dirty="0">
                <a:solidFill>
                  <a:srgbClr val="000066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7</a:t>
            </a:r>
          </a:p>
          <a:p>
            <a:pPr marL="614363" lvl="0" indent="-342900">
              <a:spcBef>
                <a:spcPts val="400"/>
              </a:spcBef>
              <a:buClr>
                <a:srgbClr val="FF0000"/>
              </a:buClr>
              <a:buSzPct val="100000"/>
              <a:buFont typeface="Symbol" pitchFamily="18" charset="2"/>
              <a:buChar char="-"/>
            </a:pPr>
            <a:r>
              <a:rPr lang="en-GB" sz="2200" dirty="0">
                <a:solidFill>
                  <a:srgbClr val="000066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Can not fill all obligations, discontinue activities		 5</a:t>
            </a:r>
          </a:p>
          <a:p>
            <a:pPr marL="452438" lvl="0" indent="-452438">
              <a:spcBef>
                <a:spcPts val="400"/>
              </a:spcBef>
              <a:buClr>
                <a:srgbClr val="FF0000"/>
              </a:buClr>
              <a:buSzPct val="100000"/>
              <a:buFont typeface="+mj-lt"/>
              <a:buAutoNum type="arabicPeriod" startAt="6"/>
            </a:pPr>
            <a:r>
              <a:rPr lang="en-US" sz="2200" b="1" dirty="0">
                <a:solidFill>
                  <a:srgbClr val="000066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Is there sufficient margin for </a:t>
            </a:r>
            <a:r>
              <a:rPr lang="en-GB" sz="2200" b="1" dirty="0">
                <a:solidFill>
                  <a:srgbClr val="000066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manoeuvre</a:t>
            </a:r>
            <a:r>
              <a:rPr lang="en-US" sz="2200" b="1" dirty="0">
                <a:solidFill>
                  <a:srgbClr val="000066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 in budget spending? </a:t>
            </a:r>
          </a:p>
          <a:p>
            <a:pPr marL="452438" lvl="0" indent="-452438">
              <a:spcBef>
                <a:spcPts val="400"/>
              </a:spcBef>
              <a:buClr>
                <a:srgbClr val="333300"/>
              </a:buClr>
              <a:buSzPct val="85000"/>
            </a:pPr>
            <a:r>
              <a:rPr lang="en-US" sz="2200" b="1" dirty="0">
                <a:solidFill>
                  <a:srgbClr val="000066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2200" dirty="0">
                <a:solidFill>
                  <a:srgbClr val="000066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No = 62%, yes = 38%.</a:t>
            </a:r>
            <a:endParaRPr lang="en-GB" sz="2200" dirty="0">
              <a:solidFill>
                <a:srgbClr val="000066"/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0" y="1124744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Fußzeilenplatzhalter 3"/>
          <p:cNvSpPr txBox="1">
            <a:spLocks/>
          </p:cNvSpPr>
          <p:nvPr/>
        </p:nvSpPr>
        <p:spPr bwMode="auto">
          <a:xfrm>
            <a:off x="2687340" y="6019805"/>
            <a:ext cx="424847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9pPr>
          </a:lstStyle>
          <a:p>
            <a:r>
              <a:rPr lang="de-AT" sz="18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Österreichische Statistiktage 2011</a:t>
            </a:r>
            <a:endParaRPr lang="de-AT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9" name="Gerade Verbindung 8"/>
          <p:cNvCxnSpPr/>
          <p:nvPr/>
        </p:nvCxnSpPr>
        <p:spPr bwMode="auto">
          <a:xfrm>
            <a:off x="329556" y="5413678"/>
            <a:ext cx="129011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654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76672"/>
            <a:ext cx="9143999" cy="511076"/>
          </a:xfrm>
        </p:spPr>
        <p:txBody>
          <a:bodyPr/>
          <a:lstStyle/>
          <a:p>
            <a:pPr algn="l"/>
            <a:r>
              <a:rPr lang="de-AT" sz="3200" b="1" kern="1200" dirty="0">
                <a:solidFill>
                  <a:srgbClr val="000066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Compliance Monitoring: </a:t>
            </a:r>
            <a:r>
              <a:rPr lang="de-AT" sz="2600" kern="1200" dirty="0" smtClean="0">
                <a:solidFill>
                  <a:srgbClr val="000066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Qualität</a:t>
            </a:r>
            <a:endParaRPr lang="de-AT" sz="2600" dirty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33256"/>
            <a:ext cx="2048434" cy="73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34800"/>
            <a:ext cx="14319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Gerade Verbindung 6"/>
          <p:cNvCxnSpPr/>
          <p:nvPr/>
        </p:nvCxnSpPr>
        <p:spPr bwMode="auto">
          <a:xfrm>
            <a:off x="0" y="1124744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hteck 2"/>
          <p:cNvSpPr/>
          <p:nvPr/>
        </p:nvSpPr>
        <p:spPr>
          <a:xfrm>
            <a:off x="179512" y="1700808"/>
            <a:ext cx="87849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 startAt="7"/>
            </a:pPr>
            <a:r>
              <a:rPr lang="en-US" sz="2200" b="1" dirty="0">
                <a:solidFill>
                  <a:srgbClr val="0070C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Quality management for data delivered to Eurostat –</a:t>
            </a:r>
          </a:p>
          <a:p>
            <a:pPr marL="452438" lvl="0" indent="-452438">
              <a:spcBef>
                <a:spcPts val="575"/>
              </a:spcBef>
              <a:spcAft>
                <a:spcPts val="600"/>
              </a:spcAft>
              <a:buClr>
                <a:srgbClr val="FFFFFF"/>
              </a:buClr>
              <a:buSzPct val="85000"/>
              <a:buFont typeface="Wingdings 2" pitchFamily="18" charset="2"/>
              <a:buChar char=""/>
            </a:pPr>
            <a:r>
              <a:rPr lang="en-US" sz="2200" dirty="0">
                <a:solidFill>
                  <a:srgbClr val="0070C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All ESS members have procedures and rules in place to ensure quality of the data. </a:t>
            </a:r>
            <a:r>
              <a:rPr lang="en-US" sz="2200" b="1" u="sng" dirty="0" smtClean="0">
                <a:solidFill>
                  <a:srgbClr val="0070C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ABER</a:t>
            </a:r>
            <a:r>
              <a:rPr lang="en-US" sz="2200" b="1" dirty="0" smtClean="0">
                <a:solidFill>
                  <a:srgbClr val="0070C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ESGAB Jahresbericht 2010: “</a:t>
            </a:r>
            <a:r>
              <a:rPr lang="de-AT" sz="2200" dirty="0" smtClean="0">
                <a:solidFill>
                  <a:srgbClr val="0070C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64</a:t>
            </a:r>
            <a:r>
              <a:rPr lang="de-AT" sz="2200" dirty="0">
                <a:solidFill>
                  <a:srgbClr val="0070C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% der bereits zugesagten Qualitätsverbesserungen stehen aus. Dieser </a:t>
            </a:r>
            <a:r>
              <a:rPr lang="de-AT" sz="2200" dirty="0" smtClean="0">
                <a:solidFill>
                  <a:srgbClr val="0070C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langsame Fortschritt </a:t>
            </a:r>
            <a:r>
              <a:rPr lang="de-AT" sz="2200" dirty="0">
                <a:solidFill>
                  <a:srgbClr val="0070C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ist schlechthin besorgniserregend, denn in diesem Bereich wurde </a:t>
            </a:r>
            <a:r>
              <a:rPr lang="de-AT" sz="2200" dirty="0" smtClean="0">
                <a:solidFill>
                  <a:srgbClr val="0070C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bisher am </a:t>
            </a:r>
            <a:r>
              <a:rPr lang="de-AT" sz="2200" dirty="0">
                <a:solidFill>
                  <a:srgbClr val="0070C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wenigsten </a:t>
            </a:r>
            <a:r>
              <a:rPr lang="de-AT" sz="2200" dirty="0" smtClean="0">
                <a:solidFill>
                  <a:srgbClr val="0070C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unternommen“.</a:t>
            </a:r>
            <a:endParaRPr lang="en-US" sz="2200" dirty="0" smtClean="0">
              <a:solidFill>
                <a:srgbClr val="0070C0"/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 startAt="8"/>
            </a:pP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Does</a:t>
            </a:r>
            <a:r>
              <a:rPr lang="en-US" sz="2200" b="1" dirty="0" smtClean="0">
                <a:solidFill>
                  <a:srgbClr val="000066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200" b="1" dirty="0">
                <a:solidFill>
                  <a:srgbClr val="000066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the quality approach cover all/other national producers?</a:t>
            </a:r>
          </a:p>
          <a:p>
            <a:pPr lvl="0" indent="452438">
              <a:spcBef>
                <a:spcPts val="0"/>
              </a:spcBef>
              <a:spcAft>
                <a:spcPts val="600"/>
              </a:spcAft>
              <a:buClr>
                <a:srgbClr val="666633"/>
              </a:buClr>
              <a:buSzPct val="85000"/>
            </a:pPr>
            <a:r>
              <a:rPr lang="en-US" sz="2200" dirty="0">
                <a:solidFill>
                  <a:srgbClr val="000066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No = 55%, Yes = 45%.</a:t>
            </a:r>
          </a:p>
        </p:txBody>
      </p:sp>
      <p:sp>
        <p:nvSpPr>
          <p:cNvPr id="9" name="Fußzeilenplatzhalter 3"/>
          <p:cNvSpPr txBox="1">
            <a:spLocks/>
          </p:cNvSpPr>
          <p:nvPr/>
        </p:nvSpPr>
        <p:spPr bwMode="auto">
          <a:xfrm>
            <a:off x="2687340" y="6019805"/>
            <a:ext cx="424847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9pPr>
          </a:lstStyle>
          <a:p>
            <a:r>
              <a:rPr lang="de-AT" sz="18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Österreichische Statistiktage 2011</a:t>
            </a:r>
            <a:endParaRPr lang="de-AT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8" name="Gerade Verbindung 7"/>
          <p:cNvCxnSpPr/>
          <p:nvPr/>
        </p:nvCxnSpPr>
        <p:spPr bwMode="auto">
          <a:xfrm>
            <a:off x="323528" y="3933056"/>
            <a:ext cx="222312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5420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475200"/>
            <a:ext cx="9143999" cy="576064"/>
          </a:xfrm>
        </p:spPr>
        <p:txBody>
          <a:bodyPr/>
          <a:lstStyle/>
          <a:p>
            <a:pPr algn="l"/>
            <a:r>
              <a:rPr lang="de-AT" sz="3200" b="1" kern="1200" dirty="0" smtClean="0">
                <a:solidFill>
                  <a:srgbClr val="000066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Empfehlungen</a:t>
            </a:r>
            <a:endParaRPr lang="de-AT" sz="3200" dirty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33256"/>
            <a:ext cx="2048434" cy="73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34800"/>
            <a:ext cx="14319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Gerade Verbindung 6"/>
          <p:cNvCxnSpPr/>
          <p:nvPr/>
        </p:nvCxnSpPr>
        <p:spPr bwMode="auto">
          <a:xfrm>
            <a:off x="0" y="1124744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hteck 2"/>
          <p:cNvSpPr/>
          <p:nvPr/>
        </p:nvSpPr>
        <p:spPr>
          <a:xfrm>
            <a:off x="179512" y="1484784"/>
            <a:ext cx="8784976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00000"/>
            </a:pPr>
            <a:r>
              <a:rPr lang="de-AT" b="1" dirty="0">
                <a:solidFill>
                  <a:srgbClr val="000066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an das ESS, Eurostat, Regierungen und Gesetzgeber</a:t>
            </a:r>
            <a:endParaRPr lang="de-AT" dirty="0" smtClean="0">
              <a:solidFill>
                <a:schemeClr val="accent2">
                  <a:lumMod val="50000"/>
                </a:schemeClr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die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Modernisierung des Statistikrechts 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im Hinblick auf den 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Verhaltenskodex und 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des Europäischen Statistikgesetzes muss 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beschleunigt werden. </a:t>
            </a:r>
            <a:endParaRPr lang="de-AT" sz="2200" dirty="0" smtClean="0">
              <a:solidFill>
                <a:schemeClr val="accent2">
                  <a:lumMod val="50000"/>
                </a:schemeClr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de-AT" sz="2200" dirty="0" smtClean="0">
                <a:solidFill>
                  <a:srgbClr val="0070C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Sämtliche </a:t>
            </a:r>
            <a:r>
              <a:rPr lang="de-AT" sz="2200" dirty="0">
                <a:solidFill>
                  <a:srgbClr val="0070C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Regeln für die Ernennung bzw</a:t>
            </a:r>
            <a:r>
              <a:rPr lang="de-AT" sz="2200" dirty="0" smtClean="0">
                <a:solidFill>
                  <a:srgbClr val="0070C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. Entlassung </a:t>
            </a:r>
            <a:r>
              <a:rPr lang="de-AT" sz="2200" dirty="0">
                <a:solidFill>
                  <a:srgbClr val="0070C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von Leitern von statistischen Ämtern sind transparent zu </a:t>
            </a:r>
            <a:r>
              <a:rPr lang="de-AT" sz="2200" dirty="0" smtClean="0">
                <a:solidFill>
                  <a:srgbClr val="0070C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gestalten.</a:t>
            </a:r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Die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Regeln für die Zusammenarbeit der statistischen Ämter mit den 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politischen Entscheidungsträgern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müssen formalisiert und offengelegt 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werden.</a:t>
            </a:r>
          </a:p>
        </p:txBody>
      </p:sp>
      <p:sp>
        <p:nvSpPr>
          <p:cNvPr id="8" name="Fußzeilenplatzhalter 3"/>
          <p:cNvSpPr txBox="1">
            <a:spLocks/>
          </p:cNvSpPr>
          <p:nvPr/>
        </p:nvSpPr>
        <p:spPr bwMode="auto">
          <a:xfrm>
            <a:off x="2687340" y="6019805"/>
            <a:ext cx="424847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9pPr>
          </a:lstStyle>
          <a:p>
            <a:r>
              <a:rPr lang="de-AT" sz="18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Österreichische Statistiktage 2011</a:t>
            </a:r>
            <a:endParaRPr lang="de-AT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3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511076"/>
          </a:xfrm>
        </p:spPr>
        <p:txBody>
          <a:bodyPr/>
          <a:lstStyle/>
          <a:p>
            <a:pPr algn="l"/>
            <a:r>
              <a:rPr lang="de-AT" sz="3200" b="1" dirty="0" smtClean="0">
                <a:solidFill>
                  <a:schemeClr val="accent2">
                    <a:lumMod val="50000"/>
                  </a:schemeClr>
                </a:solidFill>
              </a:rPr>
              <a:t>Inhalt</a:t>
            </a:r>
            <a:endParaRPr lang="de-AT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699792" y="5988232"/>
            <a:ext cx="4248472" cy="457200"/>
          </a:xfrm>
        </p:spPr>
        <p:txBody>
          <a:bodyPr/>
          <a:lstStyle/>
          <a:p>
            <a:r>
              <a:rPr lang="de-AT" sz="18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Österreichische Statistiktage 2011</a:t>
            </a:r>
            <a:endParaRPr lang="de-AT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33256"/>
            <a:ext cx="2048434" cy="73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34800"/>
            <a:ext cx="14319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470085" y="1340768"/>
            <a:ext cx="7982112" cy="532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D9B4D"/>
              </a:buClr>
              <a:buSzPct val="105000"/>
              <a:defRPr/>
            </a:pP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Vorbedingungen</a:t>
            </a:r>
            <a:endParaRPr lang="en-GB" sz="2000" b="1" dirty="0" smtClean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  <a:p>
            <a:pPr lvl="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D9B4D"/>
              </a:buClr>
              <a:buSzPct val="105000"/>
              <a:defRPr/>
            </a:pPr>
            <a:endParaRPr lang="en-GB" sz="300" b="1" dirty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  <a:p>
            <a:pPr marL="342900" lvl="0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de-AT" sz="20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ESGAB</a:t>
            </a:r>
            <a:endParaRPr lang="de-AT" sz="2000" b="1" dirty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  <a:p>
            <a:pPr marL="712788" lvl="1" indent="-441325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Symbol" pitchFamily="18" charset="2"/>
              <a:buChar char="-"/>
              <a:defRPr/>
            </a:pP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Zusammensetzung</a:t>
            </a:r>
            <a:endParaRPr lang="en-GB" sz="2000" dirty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  <a:p>
            <a:pPr marL="712788" lvl="1" indent="-441325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Symbol" pitchFamily="18" charset="2"/>
              <a:buChar char="-"/>
              <a:defRPr/>
            </a:pPr>
            <a:r>
              <a:rPr lang="en-GB" sz="2000" dirty="0" err="1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Mandat</a:t>
            </a:r>
            <a:endParaRPr lang="en-GB" sz="2000" dirty="0" smtClean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  <a:p>
            <a:pPr marL="712788" lvl="1" indent="-441325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Symbol" pitchFamily="18" charset="2"/>
              <a:buChar char="-"/>
              <a:defRPr/>
            </a:pPr>
            <a:r>
              <a:rPr lang="en-GB" sz="2000" dirty="0" err="1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Ergebnisse</a:t>
            </a:r>
            <a:endParaRPr lang="en-GB" sz="2000" dirty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  <a:p>
            <a:pPr marL="712788" lvl="1" indent="-441325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endParaRPr lang="en-GB" sz="300" dirty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  <a:p>
            <a:pPr marL="342900" lvl="1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ESAC</a:t>
            </a:r>
          </a:p>
          <a:p>
            <a:pPr marL="611187" lvl="1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Symbol" pitchFamily="18" charset="2"/>
              <a:buChar char="-"/>
              <a:defRPr/>
            </a:pPr>
            <a:r>
              <a:rPr lang="de-AT" sz="20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Mandat </a:t>
            </a:r>
            <a:r>
              <a:rPr lang="de-AT" sz="20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und Aufgaben </a:t>
            </a:r>
          </a:p>
          <a:p>
            <a:pPr marL="611187" lvl="1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Symbol" pitchFamily="18" charset="2"/>
              <a:buChar char="-"/>
              <a:defRPr/>
            </a:pPr>
            <a:r>
              <a:rPr lang="de-AT" sz="20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Instrumente </a:t>
            </a:r>
            <a:endParaRPr lang="de-AT" sz="2000" dirty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  <a:p>
            <a:pPr marL="611187" lvl="1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Symbol" pitchFamily="18" charset="2"/>
              <a:buChar char="-"/>
              <a:defRPr/>
            </a:pPr>
            <a:r>
              <a:rPr lang="de-AT" sz="20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Künftige Herausforderungen</a:t>
            </a:r>
          </a:p>
          <a:p>
            <a:pPr marL="611187" lvl="1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Symbol" pitchFamily="18" charset="2"/>
              <a:buChar char="-"/>
              <a:defRPr/>
            </a:pPr>
            <a:endParaRPr lang="en-GB" sz="300" dirty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  <a:p>
            <a:pPr marL="387350" lvl="0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endParaRPr lang="en-GB" sz="2000" b="1" dirty="0" smtClean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  <a:p>
            <a:pPr marL="387350" lvl="0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endParaRPr lang="en-GB" sz="2000" b="1" dirty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  <a:p>
            <a:pPr marL="387350" lvl="0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endParaRPr lang="en-GB" sz="2000" b="1" dirty="0" smtClean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  <a:p>
            <a:pPr marL="387350" lvl="0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endParaRPr lang="en-GB" sz="2000" b="1" dirty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  <a:p>
            <a:pPr marL="387350" lvl="0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endParaRPr lang="de-AT" sz="2000" b="1" dirty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</p:txBody>
      </p:sp>
      <p:cxnSp>
        <p:nvCxnSpPr>
          <p:cNvPr id="9" name="Gerade Verbindung 8"/>
          <p:cNvCxnSpPr/>
          <p:nvPr/>
        </p:nvCxnSpPr>
        <p:spPr bwMode="auto">
          <a:xfrm>
            <a:off x="0" y="1124744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2876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33256"/>
            <a:ext cx="2048434" cy="73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34800"/>
            <a:ext cx="14319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Gerade Verbindung 6"/>
          <p:cNvCxnSpPr/>
          <p:nvPr/>
        </p:nvCxnSpPr>
        <p:spPr bwMode="auto">
          <a:xfrm>
            <a:off x="0" y="1124744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hteck 2"/>
          <p:cNvSpPr/>
          <p:nvPr/>
        </p:nvSpPr>
        <p:spPr>
          <a:xfrm>
            <a:off x="208732" y="1700808"/>
            <a:ext cx="8784976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 startAt="4"/>
            </a:pPr>
            <a:r>
              <a:rPr lang="de-AT" sz="2200" dirty="0">
                <a:solidFill>
                  <a:srgbClr val="0070C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Die formelle Einhaltung der Bestimmungen der </a:t>
            </a:r>
            <a:r>
              <a:rPr lang="de-AT" sz="2200" dirty="0" smtClean="0">
                <a:solidFill>
                  <a:srgbClr val="0070C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Europäischen Statistikverordnung </a:t>
            </a:r>
            <a:r>
              <a:rPr lang="de-AT" sz="2200" dirty="0">
                <a:solidFill>
                  <a:srgbClr val="0070C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und des </a:t>
            </a:r>
            <a:r>
              <a:rPr lang="de-AT" sz="2200" dirty="0" smtClean="0">
                <a:solidFill>
                  <a:srgbClr val="0070C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CoP </a:t>
            </a:r>
            <a:r>
              <a:rPr lang="de-AT" sz="2200" dirty="0">
                <a:solidFill>
                  <a:srgbClr val="0070C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muss durch eine raschere Umsetzung der in den Peer-Reviews empfohlenen Verbesserungen ergänzt werden.</a:t>
            </a:r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 startAt="4"/>
            </a:pP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Die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Auswirkungen der Haushaltsrestriktionen auf die Qualität 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der offiziellen Statistik müssen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durch Effizienzgewinne und eine konsequente 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Prioritätensetzung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so gering wie 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möglich gehalten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werden. Bei einschneidenden Haushaltskürzungen ist die hohe 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Qualität von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amtlichen Statistiken nicht 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aufrechtzuerhalten. </a:t>
            </a:r>
          </a:p>
        </p:txBody>
      </p:sp>
      <p:sp>
        <p:nvSpPr>
          <p:cNvPr id="8" name="Fußzeilenplatzhalter 3"/>
          <p:cNvSpPr txBox="1">
            <a:spLocks/>
          </p:cNvSpPr>
          <p:nvPr/>
        </p:nvSpPr>
        <p:spPr bwMode="auto">
          <a:xfrm>
            <a:off x="2687340" y="6019805"/>
            <a:ext cx="424847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9pPr>
          </a:lstStyle>
          <a:p>
            <a:r>
              <a:rPr lang="de-AT" sz="18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Österreichische Statistiktage 2011</a:t>
            </a:r>
            <a:endParaRPr lang="de-AT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0" y="475200"/>
            <a:ext cx="9144000" cy="577536"/>
          </a:xfrm>
        </p:spPr>
        <p:txBody>
          <a:bodyPr/>
          <a:lstStyle/>
          <a:p>
            <a:pPr algn="l"/>
            <a:r>
              <a:rPr lang="de-AT" sz="3200" b="1" kern="1200" dirty="0" smtClean="0">
                <a:solidFill>
                  <a:srgbClr val="000066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Empfehlungen</a:t>
            </a:r>
            <a:endParaRPr lang="de-AT" sz="3200" dirty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1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76672"/>
            <a:ext cx="9143999" cy="511076"/>
          </a:xfrm>
        </p:spPr>
        <p:txBody>
          <a:bodyPr/>
          <a:lstStyle/>
          <a:p>
            <a:pPr algn="l"/>
            <a:r>
              <a:rPr lang="de-AT" sz="3200" b="1" kern="1200" dirty="0">
                <a:solidFill>
                  <a:srgbClr val="000066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Empfehlungen</a:t>
            </a:r>
            <a:endParaRPr lang="de-AT" sz="2600" dirty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33256"/>
            <a:ext cx="2048434" cy="73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34800"/>
            <a:ext cx="14319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Gerade Verbindung 6"/>
          <p:cNvCxnSpPr/>
          <p:nvPr/>
        </p:nvCxnSpPr>
        <p:spPr bwMode="auto">
          <a:xfrm>
            <a:off x="0" y="1124744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hteck 2"/>
          <p:cNvSpPr/>
          <p:nvPr/>
        </p:nvSpPr>
        <p:spPr>
          <a:xfrm>
            <a:off x="179512" y="1241262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Clr>
                <a:srgbClr val="FF0000"/>
              </a:buClr>
              <a:buSzPct val="100000"/>
              <a:buFont typeface="+mj-lt"/>
              <a:buAutoNum type="arabicPeriod" startAt="6"/>
            </a:pPr>
            <a:r>
              <a:rPr lang="de-AT" sz="2200" dirty="0">
                <a:solidFill>
                  <a:srgbClr val="0070C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Der gleichberechtigte Zugang zu amtlichen Statistiken muss für alle Nutzer gewährleistet sein. Die Regeln für den vorzeitigen Zugang zu statistischen Daten müssen öffentlich zugänglich sein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457200" lvl="0" indent="-457200">
              <a:spcBef>
                <a:spcPts val="0"/>
              </a:spcBef>
              <a:buClr>
                <a:srgbClr val="FF0000"/>
              </a:buClr>
              <a:buSzPct val="100000"/>
              <a:buFont typeface="+mj-lt"/>
              <a:buAutoNum type="arabicPeriod" startAt="6"/>
            </a:pPr>
            <a:r>
              <a:rPr lang="de-AT" sz="2200" dirty="0" smtClean="0">
                <a:solidFill>
                  <a:srgbClr val="0070C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Die </a:t>
            </a:r>
            <a:r>
              <a:rPr lang="de-AT" sz="2200" dirty="0">
                <a:solidFill>
                  <a:srgbClr val="0070C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Koordinierungsrolle von Eurostat innerhalb der Kommission und gegenüber anderen EU-Gremien muss gestärkt werden.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Nationale statistische Ämter müssen 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Aktivitäten im Bereich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der Entwicklung, Erstellung und Verbreitung von europäischen Statistiken auf nationaler Ebene koordinieren 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können.</a:t>
            </a:r>
          </a:p>
          <a:p>
            <a:pPr marL="457200" lvl="0" indent="-457200">
              <a:spcBef>
                <a:spcPts val="0"/>
              </a:spcBef>
              <a:buClr>
                <a:srgbClr val="FF0000"/>
              </a:buClr>
              <a:buSzPct val="100000"/>
              <a:buFont typeface="+mj-lt"/>
              <a:buAutoNum type="arabicPeriod" startAt="6"/>
            </a:pP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Angesichts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der bisherigen Erfahrungen sollte die Rechtsgrundlage des 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ESGAB gestärkt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werden, damit es in angemessener Weise agieren kann, wenn 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die Glaubwürdigkeit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des ESS insgesamt gefährdet ist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.</a:t>
            </a:r>
            <a:endParaRPr lang="de-AT" sz="2200" dirty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Fußzeilenplatzhalter 3"/>
          <p:cNvSpPr txBox="1">
            <a:spLocks/>
          </p:cNvSpPr>
          <p:nvPr/>
        </p:nvSpPr>
        <p:spPr bwMode="auto">
          <a:xfrm>
            <a:off x="2687340" y="6019805"/>
            <a:ext cx="424847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9pPr>
          </a:lstStyle>
          <a:p>
            <a:r>
              <a:rPr lang="de-AT" sz="18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Österreichische Statistiktage 2011</a:t>
            </a:r>
            <a:endParaRPr lang="de-AT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6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452" y="260649"/>
            <a:ext cx="345638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>
          <a:xfrm>
            <a:off x="4644008" y="1988840"/>
            <a:ext cx="1008112" cy="57606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Textfeld 2"/>
          <p:cNvSpPr txBox="1"/>
          <p:nvPr/>
        </p:nvSpPr>
        <p:spPr>
          <a:xfrm>
            <a:off x="0" y="5157193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900" b="1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http://epp.eurostat.ec.europa.eu/portal/page/portal/esgab/introduction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48912" y="3144001"/>
            <a:ext cx="309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smtClean="0">
                <a:solidFill>
                  <a:srgbClr val="FF0000"/>
                </a:solidFill>
              </a:rPr>
              <a:t>INFORMATIONEN?</a:t>
            </a:r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5" name="Pfeil nach unten 4"/>
          <p:cNvSpPr/>
          <p:nvPr/>
        </p:nvSpPr>
        <p:spPr>
          <a:xfrm>
            <a:off x="1293029" y="3838173"/>
            <a:ext cx="484632" cy="1304544"/>
          </a:xfrm>
          <a:prstGeom prst="down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7128284" y="3152737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smtClean="0">
                <a:solidFill>
                  <a:srgbClr val="FF0000"/>
                </a:solidFill>
              </a:rPr>
              <a:t>FRAGEN?</a:t>
            </a:r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9" name="Fußzeilenplatzhalter 3"/>
          <p:cNvSpPr txBox="1">
            <a:spLocks/>
          </p:cNvSpPr>
          <p:nvPr/>
        </p:nvSpPr>
        <p:spPr bwMode="auto">
          <a:xfrm>
            <a:off x="2687340" y="6019805"/>
            <a:ext cx="424847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9pPr>
          </a:lstStyle>
          <a:p>
            <a:r>
              <a:rPr lang="de-AT" sz="18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Österreichische Statistiktage 2011</a:t>
            </a:r>
            <a:endParaRPr lang="de-AT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94" y="2081881"/>
            <a:ext cx="257478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03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511076"/>
          </a:xfrm>
        </p:spPr>
        <p:txBody>
          <a:bodyPr/>
          <a:lstStyle/>
          <a:p>
            <a:pPr algn="l"/>
            <a:r>
              <a:rPr lang="de-AT" sz="3200" b="1" dirty="0" smtClean="0">
                <a:solidFill>
                  <a:schemeClr val="accent2">
                    <a:lumMod val="50000"/>
                  </a:schemeClr>
                </a:solidFill>
              </a:rPr>
              <a:t>Vorbedingung - Nutzergremium</a:t>
            </a:r>
            <a:endParaRPr lang="de-AT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33256"/>
            <a:ext cx="2048434" cy="73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34800"/>
            <a:ext cx="14319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251520" y="1120676"/>
            <a:ext cx="8640960" cy="4257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de-AT" sz="2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CEIES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-&gt; Der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Europäische 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beratende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Ausschuss 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für statistische Informationen im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Wirtschafts- 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und Sozialbereich“ 1991- 2008, drei Mitglieder je MS, Funktionsperiode 4 Jahre.</a:t>
            </a:r>
          </a:p>
          <a:p>
            <a:pPr marL="342900" indent="-342900">
              <a:spcAft>
                <a:spcPts val="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de-AT" sz="2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Aufgabe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: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„.... 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Koordinierung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der 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Zielsetzungen im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Bereich der Politik der 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gemeinschaftlichen statistischen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Information 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unter Berücksichtigung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des Bedarfs 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der Benutzer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und der von den 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Informationsproduzenten zu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tragenden Kosten 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zu unterstützen.“</a:t>
            </a:r>
            <a:endParaRPr lang="de-AT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342900" indent="-342900">
              <a:spcAft>
                <a:spcPts val="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CEIES nahm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zur Relevanz des 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Statistischen Programms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der 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EU,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zu 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Folgemaßnahmen und Kosten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für die Gemeinschaft, die 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NSÄs und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die 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Datenlieferanten Stellung.</a:t>
            </a:r>
          </a:p>
          <a:p>
            <a:pPr algn="ctr">
              <a:spcAft>
                <a:spcPts val="200"/>
              </a:spcAft>
            </a:pP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Plenum     Unterausschüsse      35 Seminare.</a:t>
            </a:r>
          </a:p>
          <a:p>
            <a:pPr algn="ctr">
              <a:spcAft>
                <a:spcPts val="200"/>
              </a:spcAft>
            </a:pP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Stellungnahmen zum JAP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und 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5-JAP von Eurostat + Empfehlungen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0" y="1124744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Pfeil nach rechts 4"/>
          <p:cNvSpPr/>
          <p:nvPr/>
        </p:nvSpPr>
        <p:spPr bwMode="auto">
          <a:xfrm>
            <a:off x="2787652" y="4634242"/>
            <a:ext cx="288000" cy="180000"/>
          </a:xfrm>
          <a:prstGeom prst="rightArrow">
            <a:avLst/>
          </a:prstGeom>
          <a:noFill/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  <p:sp>
        <p:nvSpPr>
          <p:cNvPr id="12" name="Fußzeilenplatzhalter 3"/>
          <p:cNvSpPr txBox="1">
            <a:spLocks/>
          </p:cNvSpPr>
          <p:nvPr/>
        </p:nvSpPr>
        <p:spPr bwMode="auto">
          <a:xfrm>
            <a:off x="2687340" y="6019805"/>
            <a:ext cx="424847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9pPr>
          </a:lstStyle>
          <a:p>
            <a:r>
              <a:rPr lang="de-AT" sz="18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Österreichische Statistiktage 2011</a:t>
            </a:r>
            <a:endParaRPr lang="de-AT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Welle 2"/>
          <p:cNvSpPr/>
          <p:nvPr/>
        </p:nvSpPr>
        <p:spPr bwMode="auto">
          <a:xfrm>
            <a:off x="5292080" y="4659558"/>
            <a:ext cx="324000" cy="180000"/>
          </a:xfrm>
          <a:prstGeom prst="wav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467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75200"/>
            <a:ext cx="9144000" cy="511076"/>
          </a:xfrm>
        </p:spPr>
        <p:txBody>
          <a:bodyPr/>
          <a:lstStyle/>
          <a:p>
            <a:pPr algn="l"/>
            <a:r>
              <a:rPr lang="de-AT" sz="3200" b="1" dirty="0" smtClean="0">
                <a:solidFill>
                  <a:schemeClr val="accent2">
                    <a:lumMod val="50000"/>
                  </a:schemeClr>
                </a:solidFill>
              </a:rPr>
              <a:t>Vorbedingung             Verhaltenskodex I</a:t>
            </a:r>
            <a:endParaRPr lang="de-AT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33256"/>
            <a:ext cx="2048434" cy="73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34800"/>
            <a:ext cx="14319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7504" y="1196752"/>
            <a:ext cx="8928992" cy="4301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de-AT" sz="20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Beschlossen durch die EC im Mai 2005;</a:t>
            </a:r>
          </a:p>
          <a:p>
            <a:pPr marL="342900" indent="-342900">
              <a:spcAft>
                <a:spcPts val="3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de-AT" sz="20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Das </a:t>
            </a:r>
            <a:r>
              <a:rPr lang="de-AT" sz="20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ESS </a:t>
            </a:r>
            <a:r>
              <a:rPr lang="de-AT" sz="20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muss sicherstellen</a:t>
            </a:r>
            <a:r>
              <a:rPr lang="de-AT" sz="20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, dass </a:t>
            </a:r>
            <a:r>
              <a:rPr lang="de-AT" sz="20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Daten </a:t>
            </a:r>
            <a:r>
              <a:rPr lang="de-AT" sz="20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der amtlichen Statistik objektiv und nach </a:t>
            </a:r>
            <a:r>
              <a:rPr lang="de-AT" sz="20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 wissenschaftlichen </a:t>
            </a:r>
            <a:r>
              <a:rPr lang="de-AT" sz="20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Methoden erstellt werden. </a:t>
            </a:r>
            <a:r>
              <a:rPr lang="de-AT" sz="20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Es muss gewährleistet sein, </a:t>
            </a:r>
            <a:r>
              <a:rPr lang="de-AT" sz="20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dass </a:t>
            </a:r>
            <a:r>
              <a:rPr lang="de-AT" sz="20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Erhebungen, Datenaufbereitung </a:t>
            </a:r>
            <a:r>
              <a:rPr lang="de-AT" sz="20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und Verbreitung von Daten in allen </a:t>
            </a:r>
            <a:r>
              <a:rPr lang="de-AT" sz="20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MS des ESS </a:t>
            </a:r>
            <a:r>
              <a:rPr lang="de-AT" sz="20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frei von politischer Einflussnahme </a:t>
            </a:r>
            <a:r>
              <a:rPr lang="de-AT" sz="20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erfolgt;</a:t>
            </a:r>
            <a:endParaRPr lang="de-AT" sz="2000" dirty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  <a:p>
            <a:pPr marL="342900" lvl="0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de-AT" sz="20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definiert </a:t>
            </a:r>
            <a:r>
              <a:rPr lang="de-AT" sz="20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erstmals einheitliche Qualitätsstandards für alle statistischen Ämter im </a:t>
            </a:r>
            <a:r>
              <a:rPr lang="de-AT" sz="20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ESS;</a:t>
            </a:r>
            <a:endParaRPr lang="de-AT" sz="2000" dirty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  <a:p>
            <a:pPr marL="342900" lvl="0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de-AT" sz="20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basiert </a:t>
            </a:r>
            <a:r>
              <a:rPr lang="de-AT" sz="20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auf 15 </a:t>
            </a:r>
            <a:r>
              <a:rPr lang="de-AT" sz="20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Grundsätzen für</a:t>
            </a:r>
          </a:p>
          <a:p>
            <a:pPr marL="342900" lvl="0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FF0000"/>
              </a:buClr>
              <a:buSzPct val="100000"/>
              <a:buFont typeface="Symbol" pitchFamily="18" charset="2"/>
              <a:buChar char="-"/>
              <a:defRPr/>
            </a:pPr>
            <a:r>
              <a:rPr lang="de-AT" sz="20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den institutionellen Rahmen der Statistikerstellung,</a:t>
            </a:r>
          </a:p>
          <a:p>
            <a:pPr marL="342900" lvl="0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FF0000"/>
              </a:buClr>
              <a:buSzPct val="100000"/>
              <a:buFont typeface="Symbol" pitchFamily="18" charset="2"/>
              <a:buChar char="-"/>
              <a:defRPr/>
            </a:pPr>
            <a:r>
              <a:rPr lang="de-AT" sz="20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die statistischen Prozesse und,</a:t>
            </a:r>
          </a:p>
          <a:p>
            <a:pPr marL="342900" lvl="0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FF0000"/>
              </a:buClr>
              <a:buSzPct val="100000"/>
              <a:buFont typeface="Symbol" pitchFamily="18" charset="2"/>
              <a:buChar char="-"/>
              <a:defRPr/>
            </a:pPr>
            <a:r>
              <a:rPr lang="de-AT" sz="20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die statistischen Produkte.</a:t>
            </a:r>
          </a:p>
          <a:p>
            <a:pPr lvl="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FF0000"/>
              </a:buClr>
              <a:buSzPct val="100000"/>
              <a:defRPr/>
            </a:pPr>
            <a:r>
              <a:rPr lang="de-AT" sz="20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Einhaltung erstmalig überprüft in Peer-Reviews 2006-2008.</a:t>
            </a: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0" y="1124744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Pfeil nach rechts 2"/>
          <p:cNvSpPr/>
          <p:nvPr/>
        </p:nvSpPr>
        <p:spPr bwMode="auto">
          <a:xfrm>
            <a:off x="3059832" y="476672"/>
            <a:ext cx="978408" cy="386332"/>
          </a:xfrm>
          <a:prstGeom prst="rightArrow">
            <a:avLst/>
          </a:prstGeom>
          <a:noFill/>
          <a:ln w="349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  <p:sp>
        <p:nvSpPr>
          <p:cNvPr id="9" name="Fußzeilenplatzhalter 3"/>
          <p:cNvSpPr txBox="1">
            <a:spLocks/>
          </p:cNvSpPr>
          <p:nvPr/>
        </p:nvSpPr>
        <p:spPr bwMode="auto">
          <a:xfrm>
            <a:off x="2771800" y="5996737"/>
            <a:ext cx="424847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9pPr>
          </a:lstStyle>
          <a:p>
            <a:r>
              <a:rPr lang="de-AT" sz="18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Österreichische Statistiktage 2011</a:t>
            </a:r>
            <a:endParaRPr lang="de-AT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 bwMode="auto">
          <a:xfrm>
            <a:off x="107504" y="1242000"/>
            <a:ext cx="1008112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5015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75200"/>
            <a:ext cx="9143999" cy="511076"/>
          </a:xfrm>
        </p:spPr>
        <p:txBody>
          <a:bodyPr/>
          <a:lstStyle/>
          <a:p>
            <a:pPr algn="l"/>
            <a:r>
              <a:rPr lang="de-AT" sz="3200" b="1" dirty="0" smtClean="0">
                <a:solidFill>
                  <a:schemeClr val="accent2">
                    <a:lumMod val="50000"/>
                  </a:schemeClr>
                </a:solidFill>
              </a:rPr>
              <a:t>Vorbedingung                Verhaltenskodex II</a:t>
            </a:r>
            <a:endParaRPr lang="de-AT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33256"/>
            <a:ext cx="2048434" cy="73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34800"/>
            <a:ext cx="14319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Gerade Verbindung 6"/>
          <p:cNvCxnSpPr/>
          <p:nvPr/>
        </p:nvCxnSpPr>
        <p:spPr bwMode="auto">
          <a:xfrm>
            <a:off x="0" y="1124744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Pfeil nach rechts 2"/>
          <p:cNvSpPr/>
          <p:nvPr/>
        </p:nvSpPr>
        <p:spPr bwMode="auto">
          <a:xfrm>
            <a:off x="3347864" y="476672"/>
            <a:ext cx="978408" cy="386332"/>
          </a:xfrm>
          <a:prstGeom prst="rightArrow">
            <a:avLst/>
          </a:prstGeom>
          <a:noFill/>
          <a:ln w="349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61600" y="1586409"/>
            <a:ext cx="3643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dirty="0" smtClean="0">
                <a:solidFill>
                  <a:srgbClr val="002060"/>
                </a:solidFill>
                <a:latin typeface="Trebuchet MS" pitchFamily="34" charset="0"/>
              </a:rPr>
              <a:t>1</a:t>
            </a:r>
            <a:r>
              <a:rPr lang="de-AT" sz="2000" dirty="0">
                <a:solidFill>
                  <a:srgbClr val="002060"/>
                </a:solidFill>
                <a:latin typeface="Trebuchet MS" pitchFamily="34" charset="0"/>
              </a:rPr>
              <a:t>: </a:t>
            </a:r>
            <a:r>
              <a:rPr lang="de-AT" sz="2000" b="1" dirty="0">
                <a:solidFill>
                  <a:srgbClr val="002060"/>
                </a:solidFill>
                <a:latin typeface="Trebuchet MS" pitchFamily="34" charset="0"/>
              </a:rPr>
              <a:t>Fachliche Unabhängigkeit</a:t>
            </a:r>
          </a:p>
          <a:p>
            <a:r>
              <a:rPr lang="de-AT" sz="2000" dirty="0" smtClean="0">
                <a:solidFill>
                  <a:srgbClr val="002060"/>
                </a:solidFill>
                <a:latin typeface="Trebuchet MS" pitchFamily="34" charset="0"/>
              </a:rPr>
              <a:t>2</a:t>
            </a:r>
            <a:r>
              <a:rPr lang="de-AT" sz="2000" dirty="0">
                <a:solidFill>
                  <a:srgbClr val="002060"/>
                </a:solidFill>
                <a:latin typeface="Trebuchet MS" pitchFamily="34" charset="0"/>
              </a:rPr>
              <a:t>: Auftrag zur Datenerhebung</a:t>
            </a:r>
          </a:p>
          <a:p>
            <a:r>
              <a:rPr lang="de-AT" sz="2000" dirty="0" smtClean="0">
                <a:solidFill>
                  <a:srgbClr val="002060"/>
                </a:solidFill>
                <a:latin typeface="Trebuchet MS" pitchFamily="34" charset="0"/>
              </a:rPr>
              <a:t>3</a:t>
            </a:r>
            <a:r>
              <a:rPr lang="de-AT" sz="2000" dirty="0">
                <a:solidFill>
                  <a:srgbClr val="002060"/>
                </a:solidFill>
                <a:latin typeface="Trebuchet MS" pitchFamily="34" charset="0"/>
              </a:rPr>
              <a:t>: </a:t>
            </a:r>
            <a:r>
              <a:rPr lang="de-AT" sz="2000" b="1" dirty="0">
                <a:solidFill>
                  <a:srgbClr val="002060"/>
                </a:solidFill>
                <a:latin typeface="Trebuchet MS" pitchFamily="34" charset="0"/>
              </a:rPr>
              <a:t>Angemessene </a:t>
            </a:r>
            <a:r>
              <a:rPr lang="de-AT" sz="2000" b="1" dirty="0" smtClean="0">
                <a:solidFill>
                  <a:srgbClr val="002060"/>
                </a:solidFill>
                <a:latin typeface="Trebuchet MS" pitchFamily="34" charset="0"/>
              </a:rPr>
              <a:t>Ressourcen</a:t>
            </a:r>
            <a:endParaRPr lang="de-AT" sz="2000" b="1" dirty="0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62323" y="1124744"/>
            <a:ext cx="7394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rgbClr val="002060"/>
                </a:solidFill>
                <a:latin typeface="Trebuchet MS" pitchFamily="34" charset="0"/>
              </a:rPr>
              <a:t>I. </a:t>
            </a:r>
            <a:r>
              <a:rPr lang="de-AT" b="1" dirty="0" smtClean="0">
                <a:solidFill>
                  <a:srgbClr val="002060"/>
                </a:solidFill>
                <a:latin typeface="Trebuchet MS" pitchFamily="34" charset="0"/>
              </a:rPr>
              <a:t>Der institutionelle Rahmen </a:t>
            </a:r>
            <a:r>
              <a:rPr lang="de-AT" dirty="0" smtClean="0">
                <a:solidFill>
                  <a:srgbClr val="002060"/>
                </a:solidFill>
                <a:latin typeface="Trebuchet MS" pitchFamily="34" charset="0"/>
              </a:rPr>
              <a:t>- Grundsatz</a:t>
            </a:r>
            <a:endParaRPr lang="de-AT" dirty="0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320000" y="1565764"/>
            <a:ext cx="47085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dirty="0">
                <a:solidFill>
                  <a:srgbClr val="002060"/>
                </a:solidFill>
                <a:latin typeface="Trebuchet MS" pitchFamily="34" charset="0"/>
              </a:rPr>
              <a:t>4: </a:t>
            </a:r>
            <a:r>
              <a:rPr lang="de-AT" sz="2000" b="1" dirty="0">
                <a:solidFill>
                  <a:srgbClr val="002060"/>
                </a:solidFill>
                <a:latin typeface="Trebuchet MS" pitchFamily="34" charset="0"/>
              </a:rPr>
              <a:t>Verpflichtung zur Qualität</a:t>
            </a:r>
          </a:p>
          <a:p>
            <a:r>
              <a:rPr lang="de-AT" sz="2000" dirty="0">
                <a:solidFill>
                  <a:srgbClr val="002060"/>
                </a:solidFill>
                <a:latin typeface="Trebuchet MS" pitchFamily="34" charset="0"/>
              </a:rPr>
              <a:t>5: Statistische Geheimhaltung</a:t>
            </a:r>
          </a:p>
          <a:p>
            <a:r>
              <a:rPr lang="de-AT" sz="2000" dirty="0">
                <a:solidFill>
                  <a:srgbClr val="002060"/>
                </a:solidFill>
                <a:latin typeface="Trebuchet MS" pitchFamily="34" charset="0"/>
              </a:rPr>
              <a:t>6: </a:t>
            </a:r>
            <a:r>
              <a:rPr lang="de-AT" sz="2000" b="1" dirty="0">
                <a:solidFill>
                  <a:srgbClr val="002060"/>
                </a:solidFill>
                <a:latin typeface="Trebuchet MS" pitchFamily="34" charset="0"/>
              </a:rPr>
              <a:t>Unparteilichkeit und Objektivität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67544" y="2573766"/>
            <a:ext cx="7394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>
                <a:solidFill>
                  <a:srgbClr val="002060"/>
                </a:solidFill>
                <a:latin typeface="Trebuchet MS" pitchFamily="34" charset="0"/>
              </a:rPr>
              <a:t>II. Die statistischen Prozesse</a:t>
            </a:r>
            <a:endParaRPr lang="de-AT" b="1" dirty="0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61600" y="3031792"/>
            <a:ext cx="3643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dirty="0" smtClean="0">
                <a:solidFill>
                  <a:srgbClr val="002060"/>
                </a:solidFill>
                <a:latin typeface="Trebuchet MS" pitchFamily="34" charset="0"/>
              </a:rPr>
              <a:t>7: Eine solide Methodik</a:t>
            </a:r>
          </a:p>
          <a:p>
            <a:pPr marL="355600" indent="-355600"/>
            <a:r>
              <a:rPr lang="de-AT" sz="2000" dirty="0" smtClean="0">
                <a:solidFill>
                  <a:srgbClr val="002060"/>
                </a:solidFill>
                <a:latin typeface="Trebuchet MS" pitchFamily="34" charset="0"/>
              </a:rPr>
              <a:t>8: Geeignete statistische Verfahren</a:t>
            </a:r>
            <a:endParaRPr lang="de-AT" sz="2000" dirty="0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4320000" y="3035431"/>
            <a:ext cx="4708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dirty="0" smtClean="0">
                <a:solidFill>
                  <a:srgbClr val="002060"/>
                </a:solidFill>
                <a:latin typeface="Trebuchet MS" pitchFamily="34" charset="0"/>
              </a:rPr>
              <a:t>9: Respondentenentlastung</a:t>
            </a:r>
          </a:p>
          <a:p>
            <a:r>
              <a:rPr lang="de-AT" sz="2000" dirty="0" smtClean="0">
                <a:solidFill>
                  <a:srgbClr val="002060"/>
                </a:solidFill>
                <a:latin typeface="Trebuchet MS" pitchFamily="34" charset="0"/>
              </a:rPr>
              <a:t>10: Wirtschaftlichkeit</a:t>
            </a:r>
            <a:endParaRPr lang="de-AT" sz="2000" dirty="0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48671" y="4047454"/>
            <a:ext cx="7394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>
                <a:solidFill>
                  <a:srgbClr val="002060"/>
                </a:solidFill>
                <a:latin typeface="Trebuchet MS" pitchFamily="34" charset="0"/>
              </a:rPr>
              <a:t>III. Die statistischen Produkte</a:t>
            </a:r>
            <a:endParaRPr lang="de-AT" b="1" dirty="0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561600" y="4411361"/>
            <a:ext cx="38663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dirty="0" smtClean="0">
                <a:solidFill>
                  <a:srgbClr val="002060"/>
                </a:solidFill>
                <a:latin typeface="Trebuchet MS" pitchFamily="34" charset="0"/>
              </a:rPr>
              <a:t>11</a:t>
            </a:r>
            <a:r>
              <a:rPr lang="de-AT" sz="2000" dirty="0">
                <a:solidFill>
                  <a:srgbClr val="002060"/>
                </a:solidFill>
                <a:latin typeface="Trebuchet MS" pitchFamily="34" charset="0"/>
              </a:rPr>
              <a:t>: Relevanz</a:t>
            </a:r>
          </a:p>
          <a:p>
            <a:r>
              <a:rPr lang="de-AT" sz="2000" dirty="0" smtClean="0">
                <a:solidFill>
                  <a:srgbClr val="002060"/>
                </a:solidFill>
                <a:latin typeface="Trebuchet MS" pitchFamily="34" charset="0"/>
              </a:rPr>
              <a:t>12</a:t>
            </a:r>
            <a:r>
              <a:rPr lang="de-AT" sz="2000" dirty="0">
                <a:solidFill>
                  <a:srgbClr val="002060"/>
                </a:solidFill>
                <a:latin typeface="Trebuchet MS" pitchFamily="34" charset="0"/>
              </a:rPr>
              <a:t>: </a:t>
            </a:r>
            <a:r>
              <a:rPr lang="de-AT" sz="2000" dirty="0" smtClean="0">
                <a:solidFill>
                  <a:srgbClr val="002060"/>
                </a:solidFill>
                <a:latin typeface="Trebuchet MS" pitchFamily="34" charset="0"/>
              </a:rPr>
              <a:t>Genauigkeit, Zuverlässigkeit</a:t>
            </a:r>
            <a:endParaRPr lang="de-AT" sz="2000" dirty="0">
              <a:solidFill>
                <a:srgbClr val="002060"/>
              </a:solidFill>
              <a:latin typeface="Trebuchet MS" pitchFamily="34" charset="0"/>
            </a:endParaRPr>
          </a:p>
          <a:p>
            <a:r>
              <a:rPr lang="de-AT" sz="2000" dirty="0" smtClean="0">
                <a:solidFill>
                  <a:srgbClr val="002060"/>
                </a:solidFill>
                <a:latin typeface="Trebuchet MS" pitchFamily="34" charset="0"/>
              </a:rPr>
              <a:t>13</a:t>
            </a:r>
            <a:r>
              <a:rPr lang="de-AT" sz="2000" dirty="0">
                <a:solidFill>
                  <a:srgbClr val="002060"/>
                </a:solidFill>
                <a:latin typeface="Trebuchet MS" pitchFamily="34" charset="0"/>
              </a:rPr>
              <a:t>: </a:t>
            </a:r>
            <a:r>
              <a:rPr lang="de-AT" sz="2000" dirty="0" smtClean="0">
                <a:solidFill>
                  <a:srgbClr val="002060"/>
                </a:solidFill>
                <a:latin typeface="Trebuchet MS" pitchFamily="34" charset="0"/>
              </a:rPr>
              <a:t>Aktualität, Pünktlichkeit</a:t>
            </a:r>
            <a:endParaRPr lang="de-AT" sz="2000" dirty="0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4320000" y="4538884"/>
            <a:ext cx="4708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dirty="0" smtClean="0">
                <a:solidFill>
                  <a:srgbClr val="002060"/>
                </a:solidFill>
                <a:latin typeface="Trebuchet MS" pitchFamily="34" charset="0"/>
              </a:rPr>
              <a:t>14: Kohärenz und Vergleichbarkeit</a:t>
            </a:r>
          </a:p>
          <a:p>
            <a:r>
              <a:rPr lang="de-AT" sz="2000" dirty="0" smtClean="0">
                <a:solidFill>
                  <a:srgbClr val="002060"/>
                </a:solidFill>
                <a:latin typeface="Trebuchet MS" pitchFamily="34" charset="0"/>
              </a:rPr>
              <a:t>15: Zugänglichkeit und Klarheit</a:t>
            </a:r>
            <a:endParaRPr lang="de-AT" sz="2000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960224"/>
            <a:ext cx="42497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91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75200"/>
            <a:ext cx="9143999" cy="720080"/>
          </a:xfrm>
        </p:spPr>
        <p:txBody>
          <a:bodyPr/>
          <a:lstStyle/>
          <a:p>
            <a:pPr lvl="0" algn="l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3200" b="1" kern="1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ESGAB </a:t>
            </a:r>
            <a:r>
              <a:rPr lang="de-AT" sz="2400" kern="1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European </a:t>
            </a:r>
            <a:r>
              <a:rPr lang="de-AT" sz="2400" kern="12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Statistical Governance Advisory Board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33256"/>
            <a:ext cx="2048434" cy="73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34800"/>
            <a:ext cx="14319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477112" y="3789040"/>
            <a:ext cx="7982112" cy="91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D9B4D"/>
              </a:buClr>
              <a:buSzPct val="105000"/>
              <a:defRPr/>
            </a:pPr>
            <a:r>
              <a:rPr lang="de-AT" sz="1800" b="1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errichtet mit </a:t>
            </a:r>
            <a:r>
              <a:rPr lang="de-AT" sz="18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Beschluss Nr</a:t>
            </a:r>
            <a:r>
              <a:rPr lang="de-AT" sz="1800" b="1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.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235/2008/EC</a:t>
            </a:r>
            <a:r>
              <a:rPr lang="de-AT" sz="18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 des Europäischen Parlamentes und des Rates vom </a:t>
            </a:r>
            <a:r>
              <a:rPr lang="de-AT" sz="1800" b="1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11. März 2008</a:t>
            </a:r>
          </a:p>
          <a:p>
            <a:pPr lvl="0" algn="ctr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D9B4D"/>
              </a:buClr>
              <a:buSzPct val="105000"/>
              <a:defRPr/>
            </a:pP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Seit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März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 2009 </a:t>
            </a: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fanden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 16 meetings </a:t>
            </a: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statt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.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089" y="1844824"/>
            <a:ext cx="4989644" cy="155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Gerade Verbindung 7"/>
          <p:cNvCxnSpPr/>
          <p:nvPr/>
        </p:nvCxnSpPr>
        <p:spPr bwMode="auto">
          <a:xfrm>
            <a:off x="0" y="11232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971292"/>
            <a:ext cx="42497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4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3601"/>
            <a:ext cx="9144000" cy="8509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200"/>
              </a:spcAft>
            </a:pPr>
            <a:r>
              <a:rPr lang="de-AT" sz="2000" b="1" dirty="0" smtClean="0">
                <a:solidFill>
                  <a:schemeClr val="accent2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ESGAB besteht aus sieben unabhängigen Mitgliedern mit</a:t>
            </a:r>
            <a:br>
              <a:rPr lang="de-AT" sz="2000" b="1" dirty="0" smtClean="0">
                <a:solidFill>
                  <a:schemeClr val="accent2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</a:br>
            <a:r>
              <a:rPr lang="de-AT" sz="2000" b="1" dirty="0" smtClean="0">
                <a:solidFill>
                  <a:schemeClr val="accent2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“outstanding 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competence</a:t>
            </a:r>
            <a:r>
              <a:rPr lang="de-AT" sz="2000" b="1" dirty="0" smtClean="0">
                <a:solidFill>
                  <a:schemeClr val="accent2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” im Bereich der Statistik.</a:t>
            </a:r>
            <a:endParaRPr lang="de-AT" sz="2000" b="1" dirty="0">
              <a:solidFill>
                <a:schemeClr val="accent2">
                  <a:lumMod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91167"/>
            <a:ext cx="6480720" cy="429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33256"/>
            <a:ext cx="2048434" cy="73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34800"/>
            <a:ext cx="14319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Gerade Verbindung 8"/>
          <p:cNvCxnSpPr/>
          <p:nvPr/>
        </p:nvCxnSpPr>
        <p:spPr bwMode="auto">
          <a:xfrm>
            <a:off x="0" y="1124744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Fußzeilenplatzhalter 3"/>
          <p:cNvSpPr txBox="1">
            <a:spLocks/>
          </p:cNvSpPr>
          <p:nvPr/>
        </p:nvSpPr>
        <p:spPr bwMode="auto">
          <a:xfrm>
            <a:off x="2687340" y="6019805"/>
            <a:ext cx="424847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9pPr>
          </a:lstStyle>
          <a:p>
            <a:r>
              <a:rPr lang="de-AT" sz="18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Österreichische Statistiktage 2011</a:t>
            </a:r>
            <a:endParaRPr lang="de-AT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4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76672"/>
            <a:ext cx="9143999" cy="511076"/>
          </a:xfrm>
        </p:spPr>
        <p:txBody>
          <a:bodyPr/>
          <a:lstStyle/>
          <a:p>
            <a:pPr algn="l"/>
            <a:r>
              <a:rPr lang="de-AT" sz="3200" b="1" dirty="0" smtClean="0">
                <a:solidFill>
                  <a:schemeClr val="accent2">
                    <a:lumMod val="50000"/>
                  </a:schemeClr>
                </a:solidFill>
              </a:rPr>
              <a:t>Mandat</a:t>
            </a:r>
            <a:endParaRPr lang="de-AT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33256"/>
            <a:ext cx="2048434" cy="73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34800"/>
            <a:ext cx="14319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490425" y="1255112"/>
            <a:ext cx="7982112" cy="447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9B4D"/>
              </a:buClr>
              <a:buSzPct val="105000"/>
              <a:defRPr/>
            </a:pP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Aufgabe des ESGAB ist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die </a:t>
            </a:r>
            <a:endParaRPr lang="de-AT" sz="2200" dirty="0" smtClean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  <a:p>
            <a:pPr lv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9B4D"/>
              </a:buClr>
              <a:buSzPct val="105000"/>
              <a:defRPr/>
            </a:pPr>
            <a:endParaRPr lang="de-AT" sz="500" dirty="0" smtClean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  <a:p>
            <a:pPr marL="342900" lvl="0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unabhängige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Überwachung der Umsetzung des Verhaltenskodex (Kodex) für europäische 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Statistiken innerhalb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des Europäischen Statistischen 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Systems;</a:t>
            </a:r>
            <a:endParaRPr lang="de-AT" sz="2200" dirty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  <a:p>
            <a:pPr marL="342900" lvl="0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Beratung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der Kommission in Bezug auf geeignete Maßnahmen zur Erleichterung der Durchführung des Kodex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; </a:t>
            </a:r>
            <a:endParaRPr lang="de-AT" sz="2200" dirty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  <a:p>
            <a:pPr marL="342900" lvl="0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Beratung Eurostats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in Bezug auf die Vermittlung des Kodex 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an Nutzer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und Datenlieferanten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;</a:t>
            </a:r>
            <a:endParaRPr lang="de-AT" sz="2200" dirty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  <a:p>
            <a:pPr marL="342900" lvl="0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Beratung Eurostats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und des 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ESSC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in Bezug auf die Aktualisierung des Kodex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;</a:t>
            </a:r>
            <a:endParaRPr lang="de-AT" sz="2200" dirty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  <a:p>
            <a:pPr marL="342900" lvl="0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Die Beratung Eurostats in Angelegenheiten, die das Vertrauen </a:t>
            </a:r>
            <a:r>
              <a:rPr lang="de-AT" sz="22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der Nutzer in die europäische Statistik betreffen</a:t>
            </a:r>
            <a:r>
              <a:rPr lang="de-AT" sz="22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.</a:t>
            </a:r>
            <a:endParaRPr lang="de-AT" sz="2200" dirty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0" y="11232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Fußzeilenplatzhalter 3"/>
          <p:cNvSpPr txBox="1">
            <a:spLocks/>
          </p:cNvSpPr>
          <p:nvPr/>
        </p:nvSpPr>
        <p:spPr bwMode="auto">
          <a:xfrm>
            <a:off x="2687340" y="6019805"/>
            <a:ext cx="424847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9pPr>
          </a:lstStyle>
          <a:p>
            <a:r>
              <a:rPr lang="de-AT" sz="18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Österreichische Statistiktage 2011</a:t>
            </a:r>
            <a:endParaRPr lang="de-AT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76672"/>
            <a:ext cx="9143999" cy="511076"/>
          </a:xfrm>
        </p:spPr>
        <p:txBody>
          <a:bodyPr/>
          <a:lstStyle/>
          <a:p>
            <a:pPr algn="l"/>
            <a:r>
              <a:rPr lang="de-AT" sz="3200" b="1" dirty="0" smtClean="0">
                <a:solidFill>
                  <a:schemeClr val="accent2">
                    <a:lumMod val="50000"/>
                  </a:schemeClr>
                </a:solidFill>
              </a:rPr>
              <a:t>Veröffentlichungen - Grundlagen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33256"/>
            <a:ext cx="2048434" cy="73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34800"/>
            <a:ext cx="14319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456765" y="1628800"/>
            <a:ext cx="7982112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D9B4D"/>
              </a:buClr>
              <a:buSzPct val="105000"/>
              <a:defRPr/>
            </a:pPr>
            <a:r>
              <a:rPr lang="de-AT" sz="2000" b="1" dirty="0" smtClean="0">
                <a:solidFill>
                  <a:srgbClr val="0070C0"/>
                </a:solidFill>
                <a:latin typeface="Trebuchet MS" pitchFamily="34" charset="0"/>
              </a:rPr>
              <a:t>2 Pressemitteilungen: </a:t>
            </a:r>
          </a:p>
          <a:p>
            <a:pPr lvl="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D9B4D"/>
              </a:buClr>
              <a:buSzPct val="105000"/>
              <a:defRPr/>
            </a:pPr>
            <a:r>
              <a:rPr lang="de-AT" sz="2000" b="1" dirty="0" smtClean="0">
                <a:solidFill>
                  <a:srgbClr val="0070C0"/>
                </a:solidFill>
                <a:latin typeface="Trebuchet MS" pitchFamily="34" charset="0"/>
              </a:rPr>
              <a:t>März 2009 anlässlich der Gründungssitzung</a:t>
            </a:r>
          </a:p>
          <a:p>
            <a:pPr lvl="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D9B4D"/>
              </a:buClr>
              <a:buSzPct val="105000"/>
              <a:defRPr/>
            </a:pPr>
            <a:r>
              <a:rPr lang="de-AT" sz="2000" b="1" dirty="0" smtClean="0">
                <a:solidFill>
                  <a:srgbClr val="0070C0"/>
                </a:solidFill>
                <a:latin typeface="Trebuchet MS" pitchFamily="34" charset="0"/>
              </a:rPr>
              <a:t>November 2010 “</a:t>
            </a:r>
            <a:r>
              <a:rPr lang="en-GB" sz="2000" b="1" dirty="0" smtClean="0">
                <a:solidFill>
                  <a:srgbClr val="0070C0"/>
                </a:solidFill>
                <a:latin typeface="Trebuchet MS" pitchFamily="34" charset="0"/>
              </a:rPr>
              <a:t>The European Statistics CoP still awaits full implementation</a:t>
            </a:r>
            <a:r>
              <a:rPr lang="de-AT" sz="2000" b="1" dirty="0" smtClean="0">
                <a:solidFill>
                  <a:srgbClr val="0070C0"/>
                </a:solidFill>
                <a:latin typeface="Trebuchet MS" pitchFamily="34" charset="0"/>
              </a:rPr>
              <a:t>” anl. Des 2. Jahresberichtes</a:t>
            </a:r>
          </a:p>
          <a:p>
            <a:pPr lvl="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D9B4D"/>
              </a:buClr>
              <a:buSzPct val="105000"/>
              <a:defRPr/>
            </a:pPr>
            <a:r>
              <a:rPr lang="de-AT" sz="20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Zwei Jahresberichte: 2009, 2010.</a:t>
            </a:r>
          </a:p>
          <a:p>
            <a:pPr lvl="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D9B4D"/>
              </a:buClr>
              <a:buSzPct val="105000"/>
              <a:defRPr/>
            </a:pPr>
            <a:r>
              <a:rPr lang="de-AT" sz="20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Zwei Stellungnahmen </a:t>
            </a:r>
          </a:p>
          <a:p>
            <a:pPr marL="342900" lvl="0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de-AT" sz="20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zur Kommunikationsstrategie der Kommission: "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Towards robust quality management for European Statistics</a:t>
            </a:r>
            <a:r>
              <a:rPr lang="de-AT" sz="20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“ und</a:t>
            </a:r>
          </a:p>
          <a:p>
            <a:pPr marL="342900" lvl="0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de-AT" sz="20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anlässlich der Revision des Verhaltenskodex.</a:t>
            </a:r>
          </a:p>
          <a:p>
            <a:pPr lvl="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D9B4D"/>
              </a:buClr>
              <a:buSzPct val="105000"/>
              <a:defRPr/>
            </a:pPr>
            <a:endParaRPr lang="de-AT" sz="2000" b="1" dirty="0" smtClean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0" y="1124744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Fußzeilenplatzhalter 3"/>
          <p:cNvSpPr txBox="1">
            <a:spLocks/>
          </p:cNvSpPr>
          <p:nvPr/>
        </p:nvSpPr>
        <p:spPr bwMode="auto">
          <a:xfrm>
            <a:off x="2687340" y="6019805"/>
            <a:ext cx="424847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9pPr>
          </a:lstStyle>
          <a:p>
            <a:r>
              <a:rPr lang="de-AT" sz="1800" b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Österreichische Statistiktage 2011</a:t>
            </a:r>
            <a:endParaRPr lang="de-AT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1502</Words>
  <Application>Microsoft Office PowerPoint</Application>
  <PresentationFormat>Bildschirmpräsentation (4:3)</PresentationFormat>
  <Paragraphs>211</Paragraphs>
  <Slides>22</Slides>
  <Notes>22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blank</vt:lpstr>
      <vt:lpstr>   Amtliche Statistik zwischen  Nutzeranforderungen und Machbarkeit:  Zwei Beratungsgremien im Rahmen des  Europäischen Statistischen Systems </vt:lpstr>
      <vt:lpstr>Inhalt</vt:lpstr>
      <vt:lpstr>Vorbedingung - Nutzergremium</vt:lpstr>
      <vt:lpstr>Vorbedingung             Verhaltenskodex I</vt:lpstr>
      <vt:lpstr>Vorbedingung                Verhaltenskodex II</vt:lpstr>
      <vt:lpstr>ESGAB European Statistical Governance Advisory Board</vt:lpstr>
      <vt:lpstr>ESGAB besteht aus sieben unabhängigen Mitgliedern mit “outstanding competence” im Bereich der Statistik.</vt:lpstr>
      <vt:lpstr>Mandat</vt:lpstr>
      <vt:lpstr>Veröffentlichungen - Grundlagen</vt:lpstr>
      <vt:lpstr>Kooperationen</vt:lpstr>
      <vt:lpstr>ESGAB - stakeholder survey</vt:lpstr>
      <vt:lpstr>PowerPoint-Präsentation</vt:lpstr>
      <vt:lpstr>ESGAB - stakeholder survey               Ergebnisse</vt:lpstr>
      <vt:lpstr>CoP -&gt; Compliance Monitoring </vt:lpstr>
      <vt:lpstr>Compliance Monitoring -&gt; Professional Independence</vt:lpstr>
      <vt:lpstr>Compliance Monitoring -&gt; Professional Independence</vt:lpstr>
      <vt:lpstr>Compliance Monitoring: Ressourcen</vt:lpstr>
      <vt:lpstr>Compliance Monitoring: Qualität</vt:lpstr>
      <vt:lpstr>Empfehlungen</vt:lpstr>
      <vt:lpstr>Empfehlungen</vt:lpstr>
      <vt:lpstr>Empfehlungen</vt:lpstr>
      <vt:lpstr>PowerPoint-Präsentation</vt:lpstr>
    </vt:vector>
  </TitlesOfParts>
  <Company>AK-Wien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Amtliche Statistik zwischen  Nutzeranforderungen und Machbarkeit:  Zwei Beratungsgremien im Rahmen des Europäischen Statistischen Systems</dc:title>
  <dc:creator>EPLER Margit</dc:creator>
  <cp:lastModifiedBy>EPLER Margit</cp:lastModifiedBy>
  <cp:revision>100</cp:revision>
  <cp:lastPrinted>2011-09-02T11:54:05Z</cp:lastPrinted>
  <dcterms:created xsi:type="dcterms:W3CDTF">2011-08-12T07:49:43Z</dcterms:created>
  <dcterms:modified xsi:type="dcterms:W3CDTF">2011-09-06T09:59:35Z</dcterms:modified>
</cp:coreProperties>
</file>